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Canva Sans" charset="1" panose="020B0503030501040103"/>
      <p:regular r:id="rId26"/>
    </p:embeddedFont>
    <p:embeddedFont>
      <p:font typeface="Montserrat Heavy" charset="1" panose="00000A00000000000000"/>
      <p:regular r:id="rId27"/>
    </p:embeddedFont>
    <p:embeddedFont>
      <p:font typeface="Montserrat Ultra-Bold" charset="1" panose="00000900000000000000"/>
      <p:regular r:id="rId28"/>
    </p:embeddedFont>
    <p:embeddedFont>
      <p:font typeface="Poppins" charset="1" panose="00000500000000000000"/>
      <p:regular r:id="rId29"/>
    </p:embeddedFont>
    <p:embeddedFont>
      <p:font typeface="Canva Sans Bold" charset="1" panose="020B0803030501040103"/>
      <p:regular r:id="rId30"/>
    </p:embeddedFont>
    <p:embeddedFont>
      <p:font typeface="Montserrat Bold" charset="1" panose="00000800000000000000"/>
      <p:regular r:id="rId31"/>
    </p:embeddedFont>
    <p:embeddedFont>
      <p:font typeface="Poppins Medium" charset="1" panose="00000600000000000000"/>
      <p:regular r:id="rId32"/>
    </p:embeddedFont>
    <p:embeddedFont>
      <p:font typeface="Poppins Bold" charset="1" panose="00000800000000000000"/>
      <p:regular r:id="rId33"/>
    </p:embeddedFont>
    <p:embeddedFont>
      <p:font typeface="Poppins Semi-Bold" charset="1" panose="000007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B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460343" y="7364434"/>
            <a:ext cx="5101974" cy="5095080"/>
          </a:xfrm>
          <a:custGeom>
            <a:avLst/>
            <a:gdLst/>
            <a:ahLst/>
            <a:cxnLst/>
            <a:rect r="r" b="b" t="t" l="l"/>
            <a:pathLst>
              <a:path h="5095080" w="5101974">
                <a:moveTo>
                  <a:pt x="0" y="0"/>
                </a:moveTo>
                <a:lnTo>
                  <a:pt x="5101974" y="0"/>
                </a:lnTo>
                <a:lnTo>
                  <a:pt x="5101974" y="5095079"/>
                </a:lnTo>
                <a:lnTo>
                  <a:pt x="0" y="5095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5494" y="-1518840"/>
            <a:ext cx="2550987" cy="2547540"/>
          </a:xfrm>
          <a:custGeom>
            <a:avLst/>
            <a:gdLst/>
            <a:ahLst/>
            <a:cxnLst/>
            <a:rect r="r" b="b" t="t" l="l"/>
            <a:pathLst>
              <a:path h="2547540" w="2550987">
                <a:moveTo>
                  <a:pt x="0" y="0"/>
                </a:moveTo>
                <a:lnTo>
                  <a:pt x="2550988" y="0"/>
                </a:lnTo>
                <a:lnTo>
                  <a:pt x="2550988" y="2547540"/>
                </a:lnTo>
                <a:lnTo>
                  <a:pt x="0" y="2547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6617124"/>
            <a:ext cx="1496642" cy="1494619"/>
          </a:xfrm>
          <a:custGeom>
            <a:avLst/>
            <a:gdLst/>
            <a:ahLst/>
            <a:cxnLst/>
            <a:rect r="r" b="b" t="t" l="l"/>
            <a:pathLst>
              <a:path h="1494619" w="1496642">
                <a:moveTo>
                  <a:pt x="0" y="0"/>
                </a:moveTo>
                <a:lnTo>
                  <a:pt x="1496642" y="0"/>
                </a:lnTo>
                <a:lnTo>
                  <a:pt x="1496642" y="1494619"/>
                </a:lnTo>
                <a:lnTo>
                  <a:pt x="0" y="1494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259300" y="9140449"/>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517736" y="7105149"/>
            <a:ext cx="518569" cy="5185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6747232" y="1161561"/>
            <a:ext cx="512068" cy="88161"/>
            <a:chOff x="0" y="0"/>
            <a:chExt cx="193278" cy="33276"/>
          </a:xfrm>
        </p:grpSpPr>
        <p:sp>
          <p:nvSpPr>
            <p:cNvPr name="Freeform 12" id="12"/>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13" id="13"/>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3224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6747232" y="1483361"/>
            <a:ext cx="512068" cy="88161"/>
            <a:chOff x="0" y="0"/>
            <a:chExt cx="193278" cy="33276"/>
          </a:xfrm>
        </p:grpSpPr>
        <p:sp>
          <p:nvSpPr>
            <p:cNvPr name="Freeform 18" id="18"/>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19" id="19"/>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834586" y="8916725"/>
            <a:ext cx="683150" cy="68315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5400000">
            <a:off x="-152539" y="8738751"/>
            <a:ext cx="683150" cy="1039097"/>
            <a:chOff x="0" y="0"/>
            <a:chExt cx="660400" cy="1004494"/>
          </a:xfrm>
        </p:grpSpPr>
        <p:sp>
          <p:nvSpPr>
            <p:cNvPr name="Freeform 24" id="24"/>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25" id="25"/>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26" id="26"/>
          <p:cNvGrpSpPr/>
          <p:nvPr/>
        </p:nvGrpSpPr>
        <p:grpSpPr>
          <a:xfrm rot="0">
            <a:off x="13357037" y="9113790"/>
            <a:ext cx="3312745" cy="635990"/>
            <a:chOff x="0" y="0"/>
            <a:chExt cx="1017374" cy="195318"/>
          </a:xfrm>
        </p:grpSpPr>
        <p:sp>
          <p:nvSpPr>
            <p:cNvPr name="Freeform 27" id="27"/>
            <p:cNvSpPr/>
            <p:nvPr/>
          </p:nvSpPr>
          <p:spPr>
            <a:xfrm flipH="false" flipV="false" rot="0">
              <a:off x="0" y="0"/>
              <a:ext cx="1017374" cy="195318"/>
            </a:xfrm>
            <a:custGeom>
              <a:avLst/>
              <a:gdLst/>
              <a:ahLst/>
              <a:cxnLst/>
              <a:rect r="r" b="b" t="t" l="l"/>
              <a:pathLst>
                <a:path h="195318" w="1017374">
                  <a:moveTo>
                    <a:pt x="97659" y="0"/>
                  </a:moveTo>
                  <a:lnTo>
                    <a:pt x="919715" y="0"/>
                  </a:lnTo>
                  <a:cubicBezTo>
                    <a:pt x="973650" y="0"/>
                    <a:pt x="1017374" y="43724"/>
                    <a:pt x="1017374" y="97659"/>
                  </a:cubicBezTo>
                  <a:lnTo>
                    <a:pt x="1017374" y="97659"/>
                  </a:lnTo>
                  <a:cubicBezTo>
                    <a:pt x="1017374" y="151595"/>
                    <a:pt x="973650" y="195318"/>
                    <a:pt x="919715" y="195318"/>
                  </a:cubicBezTo>
                  <a:lnTo>
                    <a:pt x="97659" y="195318"/>
                  </a:lnTo>
                  <a:cubicBezTo>
                    <a:pt x="43724" y="195318"/>
                    <a:pt x="0" y="151595"/>
                    <a:pt x="0" y="97659"/>
                  </a:cubicBezTo>
                  <a:lnTo>
                    <a:pt x="0" y="97659"/>
                  </a:lnTo>
                  <a:cubicBezTo>
                    <a:pt x="0" y="43724"/>
                    <a:pt x="43724" y="0"/>
                    <a:pt x="97659" y="0"/>
                  </a:cubicBezTo>
                  <a:close/>
                </a:path>
              </a:pathLst>
            </a:custGeom>
            <a:solidFill>
              <a:srgbClr val="FFBA1F"/>
            </a:solidFill>
          </p:spPr>
        </p:sp>
        <p:sp>
          <p:nvSpPr>
            <p:cNvPr name="TextBox 28" id="28"/>
            <p:cNvSpPr txBox="true"/>
            <p:nvPr/>
          </p:nvSpPr>
          <p:spPr>
            <a:xfrm>
              <a:off x="0" y="-47625"/>
              <a:ext cx="1017374" cy="242943"/>
            </a:xfrm>
            <a:prstGeom prst="rect">
              <a:avLst/>
            </a:prstGeom>
          </p:spPr>
          <p:txBody>
            <a:bodyPr anchor="ctr" rtlCol="false" tIns="50800" lIns="50800" bIns="50800" rIns="50800"/>
            <a:lstStyle/>
            <a:p>
              <a:pPr algn="ctr">
                <a:lnSpc>
                  <a:spcPts val="3499"/>
                </a:lnSpc>
              </a:pPr>
            </a:p>
          </p:txBody>
        </p:sp>
      </p:grpSp>
      <p:grpSp>
        <p:nvGrpSpPr>
          <p:cNvPr name="Group 29" id="29"/>
          <p:cNvGrpSpPr/>
          <p:nvPr/>
        </p:nvGrpSpPr>
        <p:grpSpPr>
          <a:xfrm rot="0">
            <a:off x="13915847" y="911491"/>
            <a:ext cx="2463764" cy="704731"/>
            <a:chOff x="0" y="0"/>
            <a:chExt cx="3285019" cy="939642"/>
          </a:xfrm>
        </p:grpSpPr>
        <p:grpSp>
          <p:nvGrpSpPr>
            <p:cNvPr name="Group 30" id="30"/>
            <p:cNvGrpSpPr/>
            <p:nvPr/>
          </p:nvGrpSpPr>
          <p:grpSpPr>
            <a:xfrm rot="0">
              <a:off x="0" y="146725"/>
              <a:ext cx="3285019" cy="768744"/>
              <a:chOff x="0" y="0"/>
              <a:chExt cx="1534109" cy="359005"/>
            </a:xfrm>
          </p:grpSpPr>
          <p:sp>
            <p:nvSpPr>
              <p:cNvPr name="Freeform 31" id="31"/>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32" id="32"/>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33" id="33"/>
            <p:cNvSpPr/>
            <p:nvPr/>
          </p:nvSpPr>
          <p:spPr>
            <a:xfrm flipH="false" flipV="false" rot="0">
              <a:off x="2352601" y="123185"/>
              <a:ext cx="640639" cy="717444"/>
            </a:xfrm>
            <a:custGeom>
              <a:avLst/>
              <a:gdLst/>
              <a:ahLst/>
              <a:cxnLst/>
              <a:rect r="r" b="b" t="t" l="l"/>
              <a:pathLst>
                <a:path h="717444" w="640639">
                  <a:moveTo>
                    <a:pt x="0" y="0"/>
                  </a:moveTo>
                  <a:lnTo>
                    <a:pt x="640639" y="0"/>
                  </a:lnTo>
                  <a:lnTo>
                    <a:pt x="640639" y="717445"/>
                  </a:lnTo>
                  <a:lnTo>
                    <a:pt x="0" y="717445"/>
                  </a:lnTo>
                  <a:lnTo>
                    <a:pt x="0" y="0"/>
                  </a:lnTo>
                  <a:close/>
                </a:path>
              </a:pathLst>
            </a:custGeom>
            <a:blipFill>
              <a:blip r:embed="rId4"/>
              <a:stretch>
                <a:fillRect l="0" t="0" r="0" b="-19591"/>
              </a:stretch>
            </a:blipFill>
          </p:spPr>
        </p:sp>
        <p:sp>
          <p:nvSpPr>
            <p:cNvPr name="Freeform 34" id="34"/>
            <p:cNvSpPr/>
            <p:nvPr/>
          </p:nvSpPr>
          <p:spPr>
            <a:xfrm flipH="false" flipV="false" rot="0">
              <a:off x="169212" y="0"/>
              <a:ext cx="2105330" cy="939642"/>
            </a:xfrm>
            <a:custGeom>
              <a:avLst/>
              <a:gdLst/>
              <a:ahLst/>
              <a:cxnLst/>
              <a:rect r="r" b="b" t="t" l="l"/>
              <a:pathLst>
                <a:path h="939642" w="2105330">
                  <a:moveTo>
                    <a:pt x="0" y="0"/>
                  </a:moveTo>
                  <a:lnTo>
                    <a:pt x="2105330" y="0"/>
                  </a:lnTo>
                  <a:lnTo>
                    <a:pt x="2105330" y="939642"/>
                  </a:lnTo>
                  <a:lnTo>
                    <a:pt x="0" y="939642"/>
                  </a:lnTo>
                  <a:lnTo>
                    <a:pt x="0" y="0"/>
                  </a:lnTo>
                  <a:close/>
                </a:path>
              </a:pathLst>
            </a:custGeom>
            <a:blipFill>
              <a:blip r:embed="rId5"/>
              <a:stretch>
                <a:fillRect l="0" t="0" r="0" b="0"/>
              </a:stretch>
            </a:blipFill>
          </p:spPr>
        </p:sp>
      </p:grpSp>
      <p:sp>
        <p:nvSpPr>
          <p:cNvPr name="Freeform 35" id="35"/>
          <p:cNvSpPr/>
          <p:nvPr/>
        </p:nvSpPr>
        <p:spPr>
          <a:xfrm flipH="false" flipV="false" rot="0">
            <a:off x="0" y="-567596"/>
            <a:ext cx="18802350" cy="12527066"/>
          </a:xfrm>
          <a:custGeom>
            <a:avLst/>
            <a:gdLst/>
            <a:ahLst/>
            <a:cxnLst/>
            <a:rect r="r" b="b" t="t" l="l"/>
            <a:pathLst>
              <a:path h="12527066" w="18802350">
                <a:moveTo>
                  <a:pt x="0" y="0"/>
                </a:moveTo>
                <a:lnTo>
                  <a:pt x="18802350" y="0"/>
                </a:lnTo>
                <a:lnTo>
                  <a:pt x="18802350" y="12527065"/>
                </a:lnTo>
                <a:lnTo>
                  <a:pt x="0" y="12527065"/>
                </a:lnTo>
                <a:lnTo>
                  <a:pt x="0" y="0"/>
                </a:lnTo>
                <a:close/>
              </a:path>
            </a:pathLst>
          </a:custGeom>
          <a:blipFill>
            <a:blip r:embed="rId6">
              <a:alphaModFix amt="37000"/>
            </a:blip>
            <a:stretch>
              <a:fillRect l="0" t="0" r="0" b="0"/>
            </a:stretch>
          </a:blipFill>
        </p:spPr>
      </p:sp>
      <p:sp>
        <p:nvSpPr>
          <p:cNvPr name="TextBox 36" id="36"/>
          <p:cNvSpPr txBox="true"/>
          <p:nvPr/>
        </p:nvSpPr>
        <p:spPr>
          <a:xfrm rot="0">
            <a:off x="1028700" y="1014772"/>
            <a:ext cx="4194311" cy="422275"/>
          </a:xfrm>
          <a:prstGeom prst="rect">
            <a:avLst/>
          </a:prstGeom>
        </p:spPr>
        <p:txBody>
          <a:bodyPr anchor="t" rtlCol="false" tIns="0" lIns="0" bIns="0" rIns="0">
            <a:spAutoFit/>
          </a:bodyPr>
          <a:lstStyle/>
          <a:p>
            <a:pPr algn="l">
              <a:lnSpc>
                <a:spcPts val="3499"/>
              </a:lnSpc>
            </a:pPr>
            <a:r>
              <a:rPr lang="en-US" sz="2499">
                <a:solidFill>
                  <a:srgbClr val="FFFFFF"/>
                </a:solidFill>
                <a:latin typeface="Canva Sans"/>
                <a:ea typeface="Canva Sans"/>
                <a:cs typeface="Canva Sans"/>
                <a:sym typeface="Canva Sans"/>
              </a:rPr>
              <a:t>DATA SCIENCE</a:t>
            </a:r>
          </a:p>
        </p:txBody>
      </p:sp>
      <p:sp>
        <p:nvSpPr>
          <p:cNvPr name="TextBox 37" id="37"/>
          <p:cNvSpPr txBox="true"/>
          <p:nvPr/>
        </p:nvSpPr>
        <p:spPr>
          <a:xfrm rot="0">
            <a:off x="834586" y="3332764"/>
            <a:ext cx="16604806" cy="1219343"/>
          </a:xfrm>
          <a:prstGeom prst="rect">
            <a:avLst/>
          </a:prstGeom>
        </p:spPr>
        <p:txBody>
          <a:bodyPr anchor="t" rtlCol="false" tIns="0" lIns="0" bIns="0" rIns="0">
            <a:spAutoFit/>
          </a:bodyPr>
          <a:lstStyle/>
          <a:p>
            <a:pPr algn="ctr">
              <a:lnSpc>
                <a:spcPts val="9938"/>
              </a:lnSpc>
            </a:pPr>
            <a:r>
              <a:rPr lang="en-US" b="true" sz="7098">
                <a:solidFill>
                  <a:srgbClr val="FFFFFF"/>
                </a:solidFill>
                <a:latin typeface="Montserrat Heavy"/>
                <a:ea typeface="Montserrat Heavy"/>
                <a:cs typeface="Montserrat Heavy"/>
                <a:sym typeface="Montserrat Heavy"/>
              </a:rPr>
              <a:t>HOTEL BOOKING CANCELATIONS</a:t>
            </a:r>
          </a:p>
        </p:txBody>
      </p:sp>
      <p:sp>
        <p:nvSpPr>
          <p:cNvPr name="TextBox 38" id="38"/>
          <p:cNvSpPr txBox="true"/>
          <p:nvPr/>
        </p:nvSpPr>
        <p:spPr>
          <a:xfrm rot="0">
            <a:off x="5168429" y="4316302"/>
            <a:ext cx="7879970" cy="1079086"/>
          </a:xfrm>
          <a:prstGeom prst="rect">
            <a:avLst/>
          </a:prstGeom>
        </p:spPr>
        <p:txBody>
          <a:bodyPr anchor="t" rtlCol="false" tIns="0" lIns="0" bIns="0" rIns="0">
            <a:spAutoFit/>
          </a:bodyPr>
          <a:lstStyle/>
          <a:p>
            <a:pPr algn="ctr">
              <a:lnSpc>
                <a:spcPts val="8864"/>
              </a:lnSpc>
            </a:pPr>
            <a:r>
              <a:rPr lang="en-US" b="true" sz="6331">
                <a:solidFill>
                  <a:srgbClr val="FFBA1F"/>
                </a:solidFill>
                <a:latin typeface="Montserrat Ultra-Bold"/>
                <a:ea typeface="Montserrat Ultra-Bold"/>
                <a:cs typeface="Montserrat Ultra-Bold"/>
                <a:sym typeface="Montserrat Ultra-Bold"/>
              </a:rPr>
              <a:t>MODELING</a:t>
            </a:r>
          </a:p>
        </p:txBody>
      </p:sp>
      <p:sp>
        <p:nvSpPr>
          <p:cNvPr name="TextBox 39" id="39"/>
          <p:cNvSpPr txBox="true"/>
          <p:nvPr/>
        </p:nvSpPr>
        <p:spPr>
          <a:xfrm rot="0">
            <a:off x="2772750" y="5347763"/>
            <a:ext cx="12742500" cy="985359"/>
          </a:xfrm>
          <a:prstGeom prst="rect">
            <a:avLst/>
          </a:prstGeom>
        </p:spPr>
        <p:txBody>
          <a:bodyPr anchor="t" rtlCol="false" tIns="0" lIns="0" bIns="0" rIns="0">
            <a:spAutoFit/>
          </a:bodyPr>
          <a:lstStyle/>
          <a:p>
            <a:pPr algn="ctr">
              <a:lnSpc>
                <a:spcPts val="3851"/>
              </a:lnSpc>
              <a:spcBef>
                <a:spcPct val="0"/>
              </a:spcBef>
            </a:pPr>
            <a:r>
              <a:rPr lang="en-US" sz="2750">
                <a:solidFill>
                  <a:srgbClr val="FFFFFF"/>
                </a:solidFill>
                <a:latin typeface="Poppins"/>
                <a:ea typeface="Poppins"/>
                <a:cs typeface="Poppins"/>
                <a:sym typeface="Poppins"/>
              </a:rPr>
              <a:t>untuk mengidentifikasi faktor-faktor yang memengaruhi pembatalan pemesanan hotel (hotel booking cancellation)</a:t>
            </a:r>
          </a:p>
        </p:txBody>
      </p:sp>
      <p:sp>
        <p:nvSpPr>
          <p:cNvPr name="TextBox 40" id="40"/>
          <p:cNvSpPr txBox="true"/>
          <p:nvPr/>
        </p:nvSpPr>
        <p:spPr>
          <a:xfrm rot="0">
            <a:off x="13468868" y="9223512"/>
            <a:ext cx="3089083" cy="374168"/>
          </a:xfrm>
          <a:prstGeom prst="rect">
            <a:avLst/>
          </a:prstGeom>
        </p:spPr>
        <p:txBody>
          <a:bodyPr anchor="t" rtlCol="false" tIns="0" lIns="0" bIns="0" rIns="0">
            <a:spAutoFit/>
          </a:bodyPr>
          <a:lstStyle/>
          <a:p>
            <a:pPr algn="ctr">
              <a:lnSpc>
                <a:spcPts val="3001"/>
              </a:lnSpc>
            </a:pPr>
            <a:r>
              <a:rPr lang="en-US" b="true" sz="2143" spc="-42">
                <a:solidFill>
                  <a:srgbClr val="4B0000"/>
                </a:solidFill>
                <a:latin typeface="Canva Sans Bold"/>
                <a:ea typeface="Canva Sans Bold"/>
                <a:cs typeface="Canva Sans Bold"/>
                <a:sym typeface="Canva Sans Bold"/>
              </a:rPr>
              <a:t>NEXT SLIDE</a:t>
            </a:r>
          </a:p>
        </p:txBody>
      </p:sp>
      <p:sp>
        <p:nvSpPr>
          <p:cNvPr name="TextBox 41" id="41"/>
          <p:cNvSpPr txBox="true"/>
          <p:nvPr/>
        </p:nvSpPr>
        <p:spPr>
          <a:xfrm rot="0">
            <a:off x="878260" y="9075690"/>
            <a:ext cx="595802"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01.</a:t>
            </a:r>
          </a:p>
        </p:txBody>
      </p:sp>
      <p:sp>
        <p:nvSpPr>
          <p:cNvPr name="TextBox 42" id="42"/>
          <p:cNvSpPr txBox="true"/>
          <p:nvPr/>
        </p:nvSpPr>
        <p:spPr>
          <a:xfrm rot="0">
            <a:off x="4133461" y="7135557"/>
            <a:ext cx="9406628" cy="2004891"/>
          </a:xfrm>
          <a:prstGeom prst="rect">
            <a:avLst/>
          </a:prstGeom>
        </p:spPr>
        <p:txBody>
          <a:bodyPr anchor="t" rtlCol="false" tIns="0" lIns="0" bIns="0" rIns="0">
            <a:spAutoFit/>
          </a:bodyPr>
          <a:lstStyle/>
          <a:p>
            <a:pPr algn="l">
              <a:lnSpc>
                <a:spcPts val="3929"/>
              </a:lnSpc>
            </a:pPr>
            <a:r>
              <a:rPr lang="en-US" sz="2806">
                <a:solidFill>
                  <a:srgbClr val="FFFFFF"/>
                </a:solidFill>
                <a:latin typeface="Poppins"/>
                <a:ea typeface="Poppins"/>
                <a:cs typeface="Poppins"/>
                <a:sym typeface="Poppins"/>
              </a:rPr>
              <a:t>M AGIL MUBAROK                                              2012210012</a:t>
            </a:r>
          </a:p>
          <a:p>
            <a:pPr algn="l">
              <a:lnSpc>
                <a:spcPts val="3929"/>
              </a:lnSpc>
            </a:pPr>
            <a:r>
              <a:rPr lang="en-US" sz="2806">
                <a:solidFill>
                  <a:srgbClr val="FFFFFF"/>
                </a:solidFill>
                <a:latin typeface="Poppins"/>
                <a:ea typeface="Poppins"/>
                <a:cs typeface="Poppins"/>
                <a:sym typeface="Poppins"/>
              </a:rPr>
              <a:t>AFICA MARSHA NURCAHAYA                           2012310002</a:t>
            </a:r>
          </a:p>
          <a:p>
            <a:pPr algn="l">
              <a:lnSpc>
                <a:spcPts val="3929"/>
              </a:lnSpc>
            </a:pPr>
            <a:r>
              <a:rPr lang="en-US" sz="2806">
                <a:solidFill>
                  <a:srgbClr val="FFFFFF"/>
                </a:solidFill>
                <a:latin typeface="Poppins"/>
                <a:ea typeface="Poppins"/>
                <a:cs typeface="Poppins"/>
                <a:sym typeface="Poppins"/>
              </a:rPr>
              <a:t>FERINDRIAKARINA LINTANG HELSADAMARA   2012310007</a:t>
            </a:r>
          </a:p>
          <a:p>
            <a:pPr algn="l">
              <a:lnSpc>
                <a:spcPts val="3929"/>
              </a:lnSpc>
              <a:spcBef>
                <a:spcPct val="0"/>
              </a:spcBef>
            </a:pPr>
            <a:r>
              <a:rPr lang="en-US" sz="2806">
                <a:solidFill>
                  <a:srgbClr val="FFFFFF"/>
                </a:solidFill>
                <a:latin typeface="Poppins"/>
                <a:ea typeface="Poppins"/>
                <a:cs typeface="Poppins"/>
                <a:sym typeface="Poppins"/>
              </a:rPr>
              <a:t>EIS AGHISNI                                                          2012310701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5" id="25"/>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6" id="26"/>
          <p:cNvGrpSpPr/>
          <p:nvPr/>
        </p:nvGrpSpPr>
        <p:grpSpPr>
          <a:xfrm rot="0">
            <a:off x="1176161" y="564567"/>
            <a:ext cx="8859254" cy="1867886"/>
            <a:chOff x="0" y="0"/>
            <a:chExt cx="11812339" cy="2490515"/>
          </a:xfrm>
        </p:grpSpPr>
        <p:sp>
          <p:nvSpPr>
            <p:cNvPr name="TextBox 27" id="27"/>
            <p:cNvSpPr txBox="true"/>
            <p:nvPr/>
          </p:nvSpPr>
          <p:spPr>
            <a:xfrm rot="0">
              <a:off x="0" y="171450"/>
              <a:ext cx="11812339" cy="1595526"/>
            </a:xfrm>
            <a:prstGeom prst="rect">
              <a:avLst/>
            </a:prstGeom>
          </p:spPr>
          <p:txBody>
            <a:bodyPr anchor="t" rtlCol="false" tIns="0" lIns="0" bIns="0" rIns="0">
              <a:spAutoFit/>
            </a:bodyPr>
            <a:lstStyle/>
            <a:p>
              <a:pPr algn="l">
                <a:lnSpc>
                  <a:spcPts val="8695"/>
                </a:lnSpc>
              </a:pPr>
              <a:r>
                <a:rPr lang="en-US" sz="8695" b="true">
                  <a:solidFill>
                    <a:srgbClr val="000000"/>
                  </a:solidFill>
                  <a:latin typeface="Montserrat Bold"/>
                  <a:ea typeface="Montserrat Bold"/>
                  <a:cs typeface="Montserrat Bold"/>
                  <a:sym typeface="Montserrat Bold"/>
                </a:rPr>
                <a:t>EDA</a:t>
              </a:r>
            </a:p>
          </p:txBody>
        </p:sp>
        <p:sp>
          <p:nvSpPr>
            <p:cNvPr name="TextBox 28" id="28"/>
            <p:cNvSpPr txBox="true"/>
            <p:nvPr/>
          </p:nvSpPr>
          <p:spPr>
            <a:xfrm rot="0">
              <a:off x="118929" y="1757451"/>
              <a:ext cx="8934629" cy="733064"/>
            </a:xfrm>
            <a:prstGeom prst="rect">
              <a:avLst/>
            </a:prstGeom>
          </p:spPr>
          <p:txBody>
            <a:bodyPr anchor="t" rtlCol="false" tIns="0" lIns="0" bIns="0" rIns="0">
              <a:spAutoFit/>
            </a:bodyPr>
            <a:lstStyle/>
            <a:p>
              <a:pPr algn="just">
                <a:lnSpc>
                  <a:spcPts val="4166"/>
                </a:lnSpc>
              </a:pPr>
              <a:r>
                <a:rPr lang="en-US" sz="3623" b="true">
                  <a:solidFill>
                    <a:srgbClr val="000000"/>
                  </a:solidFill>
                  <a:latin typeface="Poppins Semi-Bold"/>
                  <a:ea typeface="Poppins Semi-Bold"/>
                  <a:cs typeface="Poppins Semi-Bold"/>
                  <a:sym typeface="Poppins Semi-Bold"/>
                </a:rPr>
                <a:t>Univariate Data Analysis </a:t>
              </a:r>
            </a:p>
          </p:txBody>
        </p:sp>
      </p:grpSp>
      <p:sp>
        <p:nvSpPr>
          <p:cNvPr name="Freeform 29" id="29"/>
          <p:cNvSpPr/>
          <p:nvPr/>
        </p:nvSpPr>
        <p:spPr>
          <a:xfrm flipH="false" flipV="false" rot="0">
            <a:off x="8858339" y="2592726"/>
            <a:ext cx="5799524" cy="4206355"/>
          </a:xfrm>
          <a:custGeom>
            <a:avLst/>
            <a:gdLst/>
            <a:ahLst/>
            <a:cxnLst/>
            <a:rect r="r" b="b" t="t" l="l"/>
            <a:pathLst>
              <a:path h="4206355" w="5799524">
                <a:moveTo>
                  <a:pt x="0" y="0"/>
                </a:moveTo>
                <a:lnTo>
                  <a:pt x="5799524" y="0"/>
                </a:lnTo>
                <a:lnTo>
                  <a:pt x="5799524" y="4206355"/>
                </a:lnTo>
                <a:lnTo>
                  <a:pt x="0" y="4206355"/>
                </a:lnTo>
                <a:lnTo>
                  <a:pt x="0" y="0"/>
                </a:lnTo>
                <a:close/>
              </a:path>
            </a:pathLst>
          </a:custGeom>
          <a:blipFill>
            <a:blip r:embed="rId4"/>
            <a:stretch>
              <a:fillRect l="0" t="0" r="0" b="0"/>
            </a:stretch>
          </a:blipFill>
        </p:spPr>
      </p:sp>
      <p:sp>
        <p:nvSpPr>
          <p:cNvPr name="TextBox 30" id="30"/>
          <p:cNvSpPr txBox="true"/>
          <p:nvPr/>
        </p:nvSpPr>
        <p:spPr>
          <a:xfrm rot="0">
            <a:off x="9144000" y="6908534"/>
            <a:ext cx="5971473" cy="1489130"/>
          </a:xfrm>
          <a:prstGeom prst="rect">
            <a:avLst/>
          </a:prstGeom>
        </p:spPr>
        <p:txBody>
          <a:bodyPr anchor="t" rtlCol="false" tIns="0" lIns="0" bIns="0" rIns="0">
            <a:spAutoFit/>
          </a:bodyPr>
          <a:lstStyle/>
          <a:p>
            <a:pPr algn="l">
              <a:lnSpc>
                <a:spcPts val="3904"/>
              </a:lnSpc>
              <a:spcBef>
                <a:spcPct val="0"/>
              </a:spcBef>
            </a:pPr>
            <a:r>
              <a:rPr lang="en-US" sz="2788">
                <a:solidFill>
                  <a:srgbClr val="000000"/>
                </a:solidFill>
                <a:latin typeface="Poppins"/>
                <a:ea typeface="Poppins"/>
                <a:cs typeface="Poppins"/>
                <a:sym typeface="Poppins"/>
              </a:rPr>
              <a:t>tamu cenderung tidak melakukan banyak perubahan, sehingga tamu pasti hadir</a:t>
            </a:r>
          </a:p>
        </p:txBody>
      </p:sp>
      <p:sp>
        <p:nvSpPr>
          <p:cNvPr name="Freeform 31" id="31"/>
          <p:cNvSpPr/>
          <p:nvPr/>
        </p:nvSpPr>
        <p:spPr>
          <a:xfrm flipH="false" flipV="false" rot="0">
            <a:off x="1311755" y="2592726"/>
            <a:ext cx="5780391" cy="4239608"/>
          </a:xfrm>
          <a:custGeom>
            <a:avLst/>
            <a:gdLst/>
            <a:ahLst/>
            <a:cxnLst/>
            <a:rect r="r" b="b" t="t" l="l"/>
            <a:pathLst>
              <a:path h="4239608" w="5780391">
                <a:moveTo>
                  <a:pt x="0" y="0"/>
                </a:moveTo>
                <a:lnTo>
                  <a:pt x="5780392" y="0"/>
                </a:lnTo>
                <a:lnTo>
                  <a:pt x="5780392" y="4239608"/>
                </a:lnTo>
                <a:lnTo>
                  <a:pt x="0" y="4239608"/>
                </a:lnTo>
                <a:lnTo>
                  <a:pt x="0" y="0"/>
                </a:lnTo>
                <a:close/>
              </a:path>
            </a:pathLst>
          </a:custGeom>
          <a:blipFill>
            <a:blip r:embed="rId5"/>
            <a:stretch>
              <a:fillRect l="0" t="0" r="0" b="0"/>
            </a:stretch>
          </a:blipFill>
        </p:spPr>
      </p:sp>
      <p:sp>
        <p:nvSpPr>
          <p:cNvPr name="TextBox 32" id="32"/>
          <p:cNvSpPr txBox="true"/>
          <p:nvPr/>
        </p:nvSpPr>
        <p:spPr>
          <a:xfrm rot="0">
            <a:off x="1829367" y="6918059"/>
            <a:ext cx="6004697" cy="1959196"/>
          </a:xfrm>
          <a:prstGeom prst="rect">
            <a:avLst/>
          </a:prstGeom>
        </p:spPr>
        <p:txBody>
          <a:bodyPr anchor="t" rtlCol="false" tIns="0" lIns="0" bIns="0" rIns="0">
            <a:spAutoFit/>
          </a:bodyPr>
          <a:lstStyle/>
          <a:p>
            <a:pPr algn="l">
              <a:lnSpc>
                <a:spcPts val="3879"/>
              </a:lnSpc>
              <a:spcBef>
                <a:spcPct val="0"/>
              </a:spcBef>
            </a:pPr>
            <a:r>
              <a:rPr lang="en-US" sz="2771">
                <a:solidFill>
                  <a:srgbClr val="000000"/>
                </a:solidFill>
                <a:latin typeface="Poppins"/>
                <a:ea typeface="Poppins"/>
                <a:cs typeface="Poppins"/>
                <a:sym typeface="Poppins"/>
              </a:rPr>
              <a:t>Kamar tipe </a:t>
            </a:r>
            <a:r>
              <a:rPr lang="en-US" sz="2771">
                <a:solidFill>
                  <a:srgbClr val="000000"/>
                </a:solidFill>
                <a:latin typeface="Poppins"/>
                <a:ea typeface="Poppins"/>
                <a:cs typeface="Poppins"/>
                <a:sym typeface="Poppins"/>
              </a:rPr>
              <a:t>A (Kode 0) adalah kategori terbanyak, artinya banyak customer yang reservasi tipe kamar ini.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6211605" y="516893"/>
            <a:ext cx="10493064" cy="9253215"/>
          </a:xfrm>
          <a:custGeom>
            <a:avLst/>
            <a:gdLst/>
            <a:ahLst/>
            <a:cxnLst/>
            <a:rect r="r" b="b" t="t" l="l"/>
            <a:pathLst>
              <a:path h="9253215" w="10493064">
                <a:moveTo>
                  <a:pt x="0" y="0"/>
                </a:moveTo>
                <a:lnTo>
                  <a:pt x="10493063" y="0"/>
                </a:lnTo>
                <a:lnTo>
                  <a:pt x="10493063" y="9253214"/>
                </a:lnTo>
                <a:lnTo>
                  <a:pt x="0" y="9253214"/>
                </a:lnTo>
                <a:lnTo>
                  <a:pt x="0" y="0"/>
                </a:lnTo>
                <a:close/>
              </a:path>
            </a:pathLst>
          </a:custGeom>
          <a:blipFill>
            <a:blip r:embed="rId4"/>
            <a:stretch>
              <a:fillRect l="-1248" t="-4756" r="-4974" b="-10541"/>
            </a:stretch>
          </a:blipFill>
        </p:spPr>
      </p:sp>
      <p:sp>
        <p:nvSpPr>
          <p:cNvPr name="TextBox 22" id="22"/>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3" id="23"/>
          <p:cNvGrpSpPr/>
          <p:nvPr/>
        </p:nvGrpSpPr>
        <p:grpSpPr>
          <a:xfrm rot="0">
            <a:off x="708585" y="1916654"/>
            <a:ext cx="6657902" cy="1403753"/>
            <a:chOff x="0" y="0"/>
            <a:chExt cx="8877203" cy="1871671"/>
          </a:xfrm>
        </p:grpSpPr>
        <p:sp>
          <p:nvSpPr>
            <p:cNvPr name="TextBox 24" id="24"/>
            <p:cNvSpPr txBox="true"/>
            <p:nvPr/>
          </p:nvSpPr>
          <p:spPr>
            <a:xfrm rot="0">
              <a:off x="0" y="123825"/>
              <a:ext cx="8877203" cy="1204092"/>
            </a:xfrm>
            <a:prstGeom prst="rect">
              <a:avLst/>
            </a:prstGeom>
          </p:spPr>
          <p:txBody>
            <a:bodyPr anchor="t" rtlCol="false" tIns="0" lIns="0" bIns="0" rIns="0">
              <a:spAutoFit/>
            </a:bodyPr>
            <a:lstStyle/>
            <a:p>
              <a:pPr algn="l">
                <a:lnSpc>
                  <a:spcPts val="6535"/>
                </a:lnSpc>
              </a:pPr>
              <a:r>
                <a:rPr lang="en-US" sz="6535" b="true">
                  <a:solidFill>
                    <a:srgbClr val="000000"/>
                  </a:solidFill>
                  <a:latin typeface="Montserrat Bold"/>
                  <a:ea typeface="Montserrat Bold"/>
                  <a:cs typeface="Montserrat Bold"/>
                  <a:sym typeface="Montserrat Bold"/>
                </a:rPr>
                <a:t>EDA</a:t>
              </a:r>
            </a:p>
          </p:txBody>
        </p:sp>
        <p:sp>
          <p:nvSpPr>
            <p:cNvPr name="TextBox 25" id="25"/>
            <p:cNvSpPr txBox="true"/>
            <p:nvPr/>
          </p:nvSpPr>
          <p:spPr>
            <a:xfrm rot="0">
              <a:off x="89378" y="1308867"/>
              <a:ext cx="6714547" cy="562804"/>
            </a:xfrm>
            <a:prstGeom prst="rect">
              <a:avLst/>
            </a:prstGeom>
          </p:spPr>
          <p:txBody>
            <a:bodyPr anchor="t" rtlCol="false" tIns="0" lIns="0" bIns="0" rIns="0">
              <a:spAutoFit/>
            </a:bodyPr>
            <a:lstStyle/>
            <a:p>
              <a:pPr algn="just">
                <a:lnSpc>
                  <a:spcPts val="3131"/>
                </a:lnSpc>
              </a:pPr>
              <a:r>
                <a:rPr lang="en-US" sz="2722" b="true">
                  <a:solidFill>
                    <a:srgbClr val="000000"/>
                  </a:solidFill>
                  <a:latin typeface="Poppins Semi-Bold"/>
                  <a:ea typeface="Poppins Semi-Bold"/>
                  <a:cs typeface="Poppins Semi-Bold"/>
                  <a:sym typeface="Poppins Semi-Bold"/>
                </a:rPr>
                <a:t>Bivariate Data Analysis </a:t>
              </a:r>
            </a:p>
          </p:txBody>
        </p:sp>
      </p:grpSp>
      <p:grpSp>
        <p:nvGrpSpPr>
          <p:cNvPr name="Group 26" id="26"/>
          <p:cNvGrpSpPr/>
          <p:nvPr/>
        </p:nvGrpSpPr>
        <p:grpSpPr>
          <a:xfrm rot="0">
            <a:off x="616555" y="3489346"/>
            <a:ext cx="5595050" cy="3308308"/>
            <a:chOff x="0" y="0"/>
            <a:chExt cx="7460066" cy="4411077"/>
          </a:xfrm>
        </p:grpSpPr>
        <p:grpSp>
          <p:nvGrpSpPr>
            <p:cNvPr name="Group 27" id="27"/>
            <p:cNvGrpSpPr/>
            <p:nvPr/>
          </p:nvGrpSpPr>
          <p:grpSpPr>
            <a:xfrm rot="0">
              <a:off x="0" y="0"/>
              <a:ext cx="7460066" cy="4411077"/>
              <a:chOff x="0" y="0"/>
              <a:chExt cx="1741294" cy="1029613"/>
            </a:xfrm>
          </p:grpSpPr>
          <p:sp>
            <p:nvSpPr>
              <p:cNvPr name="Freeform 28" id="28"/>
              <p:cNvSpPr/>
              <p:nvPr/>
            </p:nvSpPr>
            <p:spPr>
              <a:xfrm flipH="false" flipV="false" rot="0">
                <a:off x="0" y="0"/>
                <a:ext cx="1741294" cy="1029613"/>
              </a:xfrm>
              <a:custGeom>
                <a:avLst/>
                <a:gdLst/>
                <a:ahLst/>
                <a:cxnLst/>
                <a:rect r="r" b="b" t="t" l="l"/>
                <a:pathLst>
                  <a:path h="1029613" w="1741294">
                    <a:moveTo>
                      <a:pt x="70569" y="0"/>
                    </a:moveTo>
                    <a:lnTo>
                      <a:pt x="1670725" y="0"/>
                    </a:lnTo>
                    <a:cubicBezTo>
                      <a:pt x="1689441" y="0"/>
                      <a:pt x="1707390" y="7435"/>
                      <a:pt x="1720624" y="20669"/>
                    </a:cubicBezTo>
                    <a:cubicBezTo>
                      <a:pt x="1733859" y="33904"/>
                      <a:pt x="1741294" y="51853"/>
                      <a:pt x="1741294" y="70569"/>
                    </a:cubicBezTo>
                    <a:lnTo>
                      <a:pt x="1741294" y="959044"/>
                    </a:lnTo>
                    <a:cubicBezTo>
                      <a:pt x="1741294" y="977760"/>
                      <a:pt x="1733859" y="995709"/>
                      <a:pt x="1720624" y="1008944"/>
                    </a:cubicBezTo>
                    <a:cubicBezTo>
                      <a:pt x="1707390" y="1022178"/>
                      <a:pt x="1689441" y="1029613"/>
                      <a:pt x="1670725" y="1029613"/>
                    </a:cubicBezTo>
                    <a:lnTo>
                      <a:pt x="70569" y="1029613"/>
                    </a:lnTo>
                    <a:cubicBezTo>
                      <a:pt x="51853" y="1029613"/>
                      <a:pt x="33904" y="1022178"/>
                      <a:pt x="20669" y="1008944"/>
                    </a:cubicBezTo>
                    <a:cubicBezTo>
                      <a:pt x="7435" y="995709"/>
                      <a:pt x="0" y="977760"/>
                      <a:pt x="0" y="959044"/>
                    </a:cubicBezTo>
                    <a:lnTo>
                      <a:pt x="0" y="70569"/>
                    </a:lnTo>
                    <a:cubicBezTo>
                      <a:pt x="0" y="51853"/>
                      <a:pt x="7435" y="33904"/>
                      <a:pt x="20669" y="20669"/>
                    </a:cubicBezTo>
                    <a:cubicBezTo>
                      <a:pt x="33904" y="7435"/>
                      <a:pt x="51853" y="0"/>
                      <a:pt x="70569" y="0"/>
                    </a:cubicBezTo>
                    <a:close/>
                  </a:path>
                </a:pathLst>
              </a:custGeom>
              <a:solidFill>
                <a:srgbClr val="EDD9D9"/>
              </a:solidFill>
              <a:ln cap="rnd">
                <a:noFill/>
                <a:prstDash val="solid"/>
                <a:round/>
              </a:ln>
            </p:spPr>
          </p:sp>
          <p:sp>
            <p:nvSpPr>
              <p:cNvPr name="TextBox 29" id="29"/>
              <p:cNvSpPr txBox="true"/>
              <p:nvPr/>
            </p:nvSpPr>
            <p:spPr>
              <a:xfrm>
                <a:off x="0" y="-66675"/>
                <a:ext cx="1741294" cy="1096288"/>
              </a:xfrm>
              <a:prstGeom prst="rect">
                <a:avLst/>
              </a:prstGeom>
            </p:spPr>
            <p:txBody>
              <a:bodyPr anchor="ctr" rtlCol="false" tIns="55618" lIns="55618" bIns="55618" rIns="55618"/>
              <a:lstStyle/>
              <a:p>
                <a:pPr algn="ctr">
                  <a:lnSpc>
                    <a:spcPts val="2800"/>
                  </a:lnSpc>
                </a:pPr>
              </a:p>
            </p:txBody>
          </p:sp>
        </p:grpSp>
        <p:sp>
          <p:nvSpPr>
            <p:cNvPr name="TextBox 30" id="30"/>
            <p:cNvSpPr txBox="true"/>
            <p:nvPr/>
          </p:nvSpPr>
          <p:spPr>
            <a:xfrm rot="0">
              <a:off x="258818" y="281453"/>
              <a:ext cx="6910539" cy="4005370"/>
            </a:xfrm>
            <a:prstGeom prst="rect">
              <a:avLst/>
            </a:prstGeom>
          </p:spPr>
          <p:txBody>
            <a:bodyPr anchor="t" rtlCol="false" tIns="0" lIns="0" bIns="0" rIns="0">
              <a:spAutoFit/>
            </a:bodyPr>
            <a:lstStyle/>
            <a:p>
              <a:pPr algn="just">
                <a:lnSpc>
                  <a:spcPts val="3415"/>
                </a:lnSpc>
                <a:spcBef>
                  <a:spcPct val="0"/>
                </a:spcBef>
              </a:pPr>
              <a:r>
                <a:rPr lang="en-US" sz="2439">
                  <a:solidFill>
                    <a:srgbClr val="000000"/>
                  </a:solidFill>
                  <a:latin typeface="Poppins"/>
                  <a:ea typeface="Poppins"/>
                  <a:cs typeface="Poppins"/>
                  <a:sym typeface="Poppins"/>
                </a:rPr>
                <a:t>Ada korelasi positif sedang antara is_canceled dengan lead_time. </a:t>
              </a:r>
              <a:r>
                <a:rPr lang="en-US" sz="2439">
                  <a:solidFill>
                    <a:srgbClr val="000000"/>
                  </a:solidFill>
                  <a:latin typeface="Poppins"/>
                  <a:ea typeface="Poppins"/>
                  <a:cs typeface="Poppins"/>
                  <a:sym typeface="Poppins"/>
                </a:rPr>
                <a:t>Artinya, semakin jauh waktu pemesanan dari tanggal menginap, semakin besar kemungkinan pemesanan akan dibatalkan.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0">
            <a:off x="2047127" y="2209975"/>
            <a:ext cx="4759208" cy="3608997"/>
          </a:xfrm>
          <a:custGeom>
            <a:avLst/>
            <a:gdLst/>
            <a:ahLst/>
            <a:cxnLst/>
            <a:rect r="r" b="b" t="t" l="l"/>
            <a:pathLst>
              <a:path h="3608997" w="4759208">
                <a:moveTo>
                  <a:pt x="0" y="0"/>
                </a:moveTo>
                <a:lnTo>
                  <a:pt x="4759208" y="0"/>
                </a:lnTo>
                <a:lnTo>
                  <a:pt x="4759208" y="3608996"/>
                </a:lnTo>
                <a:lnTo>
                  <a:pt x="0" y="3608996"/>
                </a:lnTo>
                <a:lnTo>
                  <a:pt x="0" y="0"/>
                </a:lnTo>
                <a:close/>
              </a:path>
            </a:pathLst>
          </a:custGeom>
          <a:blipFill>
            <a:blip r:embed="rId4"/>
            <a:stretch>
              <a:fillRect l="0" t="0" r="0" b="0"/>
            </a:stretch>
          </a:blipFill>
        </p:spPr>
      </p:sp>
      <p:sp>
        <p:nvSpPr>
          <p:cNvPr name="Freeform 26" id="26"/>
          <p:cNvSpPr/>
          <p:nvPr/>
        </p:nvSpPr>
        <p:spPr>
          <a:xfrm flipH="false" flipV="false" rot="0">
            <a:off x="2047127" y="5996566"/>
            <a:ext cx="4793316" cy="3603309"/>
          </a:xfrm>
          <a:custGeom>
            <a:avLst/>
            <a:gdLst/>
            <a:ahLst/>
            <a:cxnLst/>
            <a:rect r="r" b="b" t="t" l="l"/>
            <a:pathLst>
              <a:path h="3603309" w="4793316">
                <a:moveTo>
                  <a:pt x="0" y="0"/>
                </a:moveTo>
                <a:lnTo>
                  <a:pt x="4793315" y="0"/>
                </a:lnTo>
                <a:lnTo>
                  <a:pt x="4793315" y="3603309"/>
                </a:lnTo>
                <a:lnTo>
                  <a:pt x="0" y="3603309"/>
                </a:lnTo>
                <a:lnTo>
                  <a:pt x="0" y="0"/>
                </a:lnTo>
                <a:close/>
              </a:path>
            </a:pathLst>
          </a:custGeom>
          <a:blipFill>
            <a:blip r:embed="rId5"/>
            <a:stretch>
              <a:fillRect l="0" t="0" r="0" b="0"/>
            </a:stretch>
          </a:blipFill>
        </p:spPr>
      </p:sp>
      <p:sp>
        <p:nvSpPr>
          <p:cNvPr name="TextBox 27" id="27"/>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8" id="28"/>
          <p:cNvGrpSpPr/>
          <p:nvPr/>
        </p:nvGrpSpPr>
        <p:grpSpPr>
          <a:xfrm rot="0">
            <a:off x="1176161" y="503765"/>
            <a:ext cx="6657902" cy="1403753"/>
            <a:chOff x="0" y="0"/>
            <a:chExt cx="8877203" cy="1871671"/>
          </a:xfrm>
        </p:grpSpPr>
        <p:sp>
          <p:nvSpPr>
            <p:cNvPr name="TextBox 29" id="29"/>
            <p:cNvSpPr txBox="true"/>
            <p:nvPr/>
          </p:nvSpPr>
          <p:spPr>
            <a:xfrm rot="0">
              <a:off x="0" y="123825"/>
              <a:ext cx="8877203" cy="1204092"/>
            </a:xfrm>
            <a:prstGeom prst="rect">
              <a:avLst/>
            </a:prstGeom>
          </p:spPr>
          <p:txBody>
            <a:bodyPr anchor="t" rtlCol="false" tIns="0" lIns="0" bIns="0" rIns="0">
              <a:spAutoFit/>
            </a:bodyPr>
            <a:lstStyle/>
            <a:p>
              <a:pPr algn="l">
                <a:lnSpc>
                  <a:spcPts val="6535"/>
                </a:lnSpc>
              </a:pPr>
              <a:r>
                <a:rPr lang="en-US" sz="6535" b="true">
                  <a:solidFill>
                    <a:srgbClr val="000000"/>
                  </a:solidFill>
                  <a:latin typeface="Montserrat Bold"/>
                  <a:ea typeface="Montserrat Bold"/>
                  <a:cs typeface="Montserrat Bold"/>
                  <a:sym typeface="Montserrat Bold"/>
                </a:rPr>
                <a:t>EDA</a:t>
              </a:r>
            </a:p>
          </p:txBody>
        </p:sp>
        <p:sp>
          <p:nvSpPr>
            <p:cNvPr name="TextBox 30" id="30"/>
            <p:cNvSpPr txBox="true"/>
            <p:nvPr/>
          </p:nvSpPr>
          <p:spPr>
            <a:xfrm rot="0">
              <a:off x="89378" y="1308867"/>
              <a:ext cx="6714547" cy="562804"/>
            </a:xfrm>
            <a:prstGeom prst="rect">
              <a:avLst/>
            </a:prstGeom>
          </p:spPr>
          <p:txBody>
            <a:bodyPr anchor="t" rtlCol="false" tIns="0" lIns="0" bIns="0" rIns="0">
              <a:spAutoFit/>
            </a:bodyPr>
            <a:lstStyle/>
            <a:p>
              <a:pPr algn="just">
                <a:lnSpc>
                  <a:spcPts val="3131"/>
                </a:lnSpc>
              </a:pPr>
              <a:r>
                <a:rPr lang="en-US" sz="2722" b="true">
                  <a:solidFill>
                    <a:srgbClr val="000000"/>
                  </a:solidFill>
                  <a:latin typeface="Poppins Semi-Bold"/>
                  <a:ea typeface="Poppins Semi-Bold"/>
                  <a:cs typeface="Poppins Semi-Bold"/>
                  <a:sym typeface="Poppins Semi-Bold"/>
                </a:rPr>
                <a:t>Bivariate Data Analysis </a:t>
              </a:r>
            </a:p>
          </p:txBody>
        </p:sp>
      </p:grpSp>
      <p:sp>
        <p:nvSpPr>
          <p:cNvPr name="TextBox 31" id="31"/>
          <p:cNvSpPr txBox="true"/>
          <p:nvPr/>
        </p:nvSpPr>
        <p:spPr>
          <a:xfrm rot="0">
            <a:off x="6905455" y="2646980"/>
            <a:ext cx="2620542" cy="2177926"/>
          </a:xfrm>
          <a:prstGeom prst="rect">
            <a:avLst/>
          </a:prstGeom>
        </p:spPr>
        <p:txBody>
          <a:bodyPr anchor="t" rtlCol="false" tIns="0" lIns="0" bIns="0" rIns="0">
            <a:spAutoFit/>
          </a:bodyPr>
          <a:lstStyle/>
          <a:p>
            <a:pPr algn="l">
              <a:lnSpc>
                <a:spcPts val="3438"/>
              </a:lnSpc>
              <a:spcBef>
                <a:spcPct val="0"/>
              </a:spcBef>
            </a:pPr>
            <a:r>
              <a:rPr lang="en-US" sz="2456">
                <a:solidFill>
                  <a:srgbClr val="000000"/>
                </a:solidFill>
                <a:latin typeface="Poppins"/>
                <a:ea typeface="Poppins"/>
                <a:cs typeface="Poppins"/>
                <a:sym typeface="Poppins"/>
              </a:rPr>
              <a:t>Semakin besar lead time, semakin tinggi kemungkinan pembatalan,</a:t>
            </a:r>
          </a:p>
        </p:txBody>
      </p:sp>
      <p:sp>
        <p:nvSpPr>
          <p:cNvPr name="TextBox 32" id="32"/>
          <p:cNvSpPr txBox="true"/>
          <p:nvPr/>
        </p:nvSpPr>
        <p:spPr>
          <a:xfrm rot="0">
            <a:off x="6905455" y="6168726"/>
            <a:ext cx="2673816" cy="2641443"/>
          </a:xfrm>
          <a:prstGeom prst="rect">
            <a:avLst/>
          </a:prstGeom>
        </p:spPr>
        <p:txBody>
          <a:bodyPr anchor="t" rtlCol="false" tIns="0" lIns="0" bIns="0" rIns="0">
            <a:spAutoFit/>
          </a:bodyPr>
          <a:lstStyle/>
          <a:p>
            <a:pPr algn="just">
              <a:lnSpc>
                <a:spcPts val="3508"/>
              </a:lnSpc>
              <a:spcBef>
                <a:spcPct val="0"/>
              </a:spcBef>
            </a:pPr>
            <a:r>
              <a:rPr lang="en-US" sz="2506">
                <a:solidFill>
                  <a:srgbClr val="000000"/>
                </a:solidFill>
                <a:latin typeface="Poppins"/>
                <a:ea typeface="Poppins"/>
                <a:cs typeface="Poppins"/>
                <a:sym typeface="Poppins"/>
              </a:rPr>
              <a:t>P</a:t>
            </a:r>
            <a:r>
              <a:rPr lang="en-US" sz="2506">
                <a:solidFill>
                  <a:srgbClr val="000000"/>
                </a:solidFill>
                <a:latin typeface="Poppins"/>
                <a:ea typeface="Poppins"/>
                <a:cs typeface="Poppins"/>
                <a:sym typeface="Poppins"/>
              </a:rPr>
              <a:t>elanggan tanpa komitmen keuangan lebih cenderung membatalkan pemesanan</a:t>
            </a:r>
          </a:p>
        </p:txBody>
      </p:sp>
      <p:sp>
        <p:nvSpPr>
          <p:cNvPr name="Freeform 33" id="33"/>
          <p:cNvSpPr/>
          <p:nvPr/>
        </p:nvSpPr>
        <p:spPr>
          <a:xfrm flipH="false" flipV="false" rot="0">
            <a:off x="10684094" y="2355215"/>
            <a:ext cx="5093455" cy="3889711"/>
          </a:xfrm>
          <a:custGeom>
            <a:avLst/>
            <a:gdLst/>
            <a:ahLst/>
            <a:cxnLst/>
            <a:rect r="r" b="b" t="t" l="l"/>
            <a:pathLst>
              <a:path h="3889711" w="5093455">
                <a:moveTo>
                  <a:pt x="0" y="0"/>
                </a:moveTo>
                <a:lnTo>
                  <a:pt x="5093455" y="0"/>
                </a:lnTo>
                <a:lnTo>
                  <a:pt x="5093455" y="3889711"/>
                </a:lnTo>
                <a:lnTo>
                  <a:pt x="0" y="3889711"/>
                </a:lnTo>
                <a:lnTo>
                  <a:pt x="0" y="0"/>
                </a:lnTo>
                <a:close/>
              </a:path>
            </a:pathLst>
          </a:custGeom>
          <a:blipFill>
            <a:blip r:embed="rId6"/>
            <a:stretch>
              <a:fillRect l="0" t="0" r="0" b="0"/>
            </a:stretch>
          </a:blipFill>
        </p:spPr>
      </p:sp>
      <p:sp>
        <p:nvSpPr>
          <p:cNvPr name="TextBox 34" id="34"/>
          <p:cNvSpPr txBox="true"/>
          <p:nvPr/>
        </p:nvSpPr>
        <p:spPr>
          <a:xfrm rot="0">
            <a:off x="11074179" y="6299860"/>
            <a:ext cx="4313286" cy="2220652"/>
          </a:xfrm>
          <a:prstGeom prst="rect">
            <a:avLst/>
          </a:prstGeom>
        </p:spPr>
        <p:txBody>
          <a:bodyPr anchor="t" rtlCol="false" tIns="0" lIns="0" bIns="0" rIns="0">
            <a:spAutoFit/>
          </a:bodyPr>
          <a:lstStyle/>
          <a:p>
            <a:pPr algn="l">
              <a:lnSpc>
                <a:spcPts val="3508"/>
              </a:lnSpc>
              <a:spcBef>
                <a:spcPct val="0"/>
              </a:spcBef>
            </a:pPr>
            <a:r>
              <a:rPr lang="en-US" sz="2506">
                <a:solidFill>
                  <a:srgbClr val="000000"/>
                </a:solidFill>
                <a:latin typeface="Poppins"/>
                <a:ea typeface="Poppins"/>
                <a:cs typeface="Poppins"/>
                <a:sym typeface="Poppins"/>
              </a:rPr>
              <a:t>Ta</a:t>
            </a:r>
            <a:r>
              <a:rPr lang="en-US" sz="2506">
                <a:solidFill>
                  <a:srgbClr val="000000"/>
                </a:solidFill>
                <a:latin typeface="Poppins"/>
                <a:ea typeface="Poppins"/>
                <a:cs typeface="Poppins"/>
                <a:sym typeface="Poppins"/>
              </a:rPr>
              <a:t>mu berulang lebih loyal dan memiliki kemungkinan kecil untuk membatalkan reservasi.</a:t>
            </a:r>
          </a:p>
          <a:p>
            <a:pPr algn="l">
              <a:lnSpc>
                <a:spcPts val="35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0">
            <a:off x="1887241" y="2262393"/>
            <a:ext cx="5878270" cy="4594388"/>
          </a:xfrm>
          <a:custGeom>
            <a:avLst/>
            <a:gdLst/>
            <a:ahLst/>
            <a:cxnLst/>
            <a:rect r="r" b="b" t="t" l="l"/>
            <a:pathLst>
              <a:path h="4594388" w="5878270">
                <a:moveTo>
                  <a:pt x="0" y="0"/>
                </a:moveTo>
                <a:lnTo>
                  <a:pt x="5878270" y="0"/>
                </a:lnTo>
                <a:lnTo>
                  <a:pt x="5878270" y="4594388"/>
                </a:lnTo>
                <a:lnTo>
                  <a:pt x="0" y="4594388"/>
                </a:lnTo>
                <a:lnTo>
                  <a:pt x="0" y="0"/>
                </a:lnTo>
                <a:close/>
              </a:path>
            </a:pathLst>
          </a:custGeom>
          <a:blipFill>
            <a:blip r:embed="rId4"/>
            <a:stretch>
              <a:fillRect l="0" t="0" r="0" b="0"/>
            </a:stretch>
          </a:blipFill>
        </p:spPr>
      </p:sp>
      <p:sp>
        <p:nvSpPr>
          <p:cNvPr name="TextBox 26" id="26"/>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7" id="27"/>
          <p:cNvGrpSpPr/>
          <p:nvPr/>
        </p:nvGrpSpPr>
        <p:grpSpPr>
          <a:xfrm rot="0">
            <a:off x="1176161" y="503765"/>
            <a:ext cx="6657902" cy="1403753"/>
            <a:chOff x="0" y="0"/>
            <a:chExt cx="8877203" cy="1871671"/>
          </a:xfrm>
        </p:grpSpPr>
        <p:sp>
          <p:nvSpPr>
            <p:cNvPr name="TextBox 28" id="28"/>
            <p:cNvSpPr txBox="true"/>
            <p:nvPr/>
          </p:nvSpPr>
          <p:spPr>
            <a:xfrm rot="0">
              <a:off x="0" y="123825"/>
              <a:ext cx="8877203" cy="1204092"/>
            </a:xfrm>
            <a:prstGeom prst="rect">
              <a:avLst/>
            </a:prstGeom>
          </p:spPr>
          <p:txBody>
            <a:bodyPr anchor="t" rtlCol="false" tIns="0" lIns="0" bIns="0" rIns="0">
              <a:spAutoFit/>
            </a:bodyPr>
            <a:lstStyle/>
            <a:p>
              <a:pPr algn="l">
                <a:lnSpc>
                  <a:spcPts val="6535"/>
                </a:lnSpc>
              </a:pPr>
              <a:r>
                <a:rPr lang="en-US" sz="6535" b="true">
                  <a:solidFill>
                    <a:srgbClr val="000000"/>
                  </a:solidFill>
                  <a:latin typeface="Montserrat Bold"/>
                  <a:ea typeface="Montserrat Bold"/>
                  <a:cs typeface="Montserrat Bold"/>
                  <a:sym typeface="Montserrat Bold"/>
                </a:rPr>
                <a:t>EDA</a:t>
              </a:r>
            </a:p>
          </p:txBody>
        </p:sp>
        <p:sp>
          <p:nvSpPr>
            <p:cNvPr name="TextBox 29" id="29"/>
            <p:cNvSpPr txBox="true"/>
            <p:nvPr/>
          </p:nvSpPr>
          <p:spPr>
            <a:xfrm rot="0">
              <a:off x="89378" y="1308867"/>
              <a:ext cx="6714547" cy="562804"/>
            </a:xfrm>
            <a:prstGeom prst="rect">
              <a:avLst/>
            </a:prstGeom>
          </p:spPr>
          <p:txBody>
            <a:bodyPr anchor="t" rtlCol="false" tIns="0" lIns="0" bIns="0" rIns="0">
              <a:spAutoFit/>
            </a:bodyPr>
            <a:lstStyle/>
            <a:p>
              <a:pPr algn="just">
                <a:lnSpc>
                  <a:spcPts val="3131"/>
                </a:lnSpc>
              </a:pPr>
              <a:r>
                <a:rPr lang="en-US" sz="2722" b="true">
                  <a:solidFill>
                    <a:srgbClr val="000000"/>
                  </a:solidFill>
                  <a:latin typeface="Poppins Semi-Bold"/>
                  <a:ea typeface="Poppins Semi-Bold"/>
                  <a:cs typeface="Poppins Semi-Bold"/>
                  <a:sym typeface="Poppins Semi-Bold"/>
                </a:rPr>
                <a:t>Bivariate Data Analysis </a:t>
              </a:r>
            </a:p>
          </p:txBody>
        </p:sp>
      </p:grpSp>
      <p:sp>
        <p:nvSpPr>
          <p:cNvPr name="TextBox 30" id="30"/>
          <p:cNvSpPr txBox="true"/>
          <p:nvPr/>
        </p:nvSpPr>
        <p:spPr>
          <a:xfrm rot="0">
            <a:off x="1993811" y="6927992"/>
            <a:ext cx="5946822" cy="1995784"/>
          </a:xfrm>
          <a:prstGeom prst="rect">
            <a:avLst/>
          </a:prstGeom>
        </p:spPr>
        <p:txBody>
          <a:bodyPr anchor="t" rtlCol="false" tIns="0" lIns="0" bIns="0" rIns="0">
            <a:spAutoFit/>
          </a:bodyPr>
          <a:lstStyle/>
          <a:p>
            <a:pPr algn="ctr">
              <a:lnSpc>
                <a:spcPts val="3921"/>
              </a:lnSpc>
              <a:spcBef>
                <a:spcPct val="0"/>
              </a:spcBef>
            </a:pPr>
            <a:r>
              <a:rPr lang="en-US" sz="2800">
                <a:solidFill>
                  <a:srgbClr val="000000"/>
                </a:solidFill>
                <a:latin typeface="Poppins"/>
                <a:ea typeface="Poppins"/>
                <a:cs typeface="Poppins"/>
                <a:sym typeface="Poppins"/>
              </a:rPr>
              <a:t>T</a:t>
            </a:r>
            <a:r>
              <a:rPr lang="en-US" sz="2800">
                <a:solidFill>
                  <a:srgbClr val="000000"/>
                </a:solidFill>
                <a:latin typeface="Poppins"/>
                <a:ea typeface="Poppins"/>
                <a:cs typeface="Poppins"/>
                <a:sym typeface="Poppins"/>
              </a:rPr>
              <a:t>ipe kamar lebih mahal atau spesifik cenderung jarang dibatalkan.</a:t>
            </a:r>
          </a:p>
          <a:p>
            <a:pPr algn="ctr">
              <a:lnSpc>
                <a:spcPts val="3921"/>
              </a:lnSpc>
              <a:spcBef>
                <a:spcPct val="0"/>
              </a:spcBef>
            </a:pPr>
          </a:p>
        </p:txBody>
      </p:sp>
      <p:sp>
        <p:nvSpPr>
          <p:cNvPr name="Freeform 31" id="31"/>
          <p:cNvSpPr/>
          <p:nvPr/>
        </p:nvSpPr>
        <p:spPr>
          <a:xfrm flipH="false" flipV="false" rot="0">
            <a:off x="9144000" y="2294780"/>
            <a:ext cx="6037624" cy="4718937"/>
          </a:xfrm>
          <a:custGeom>
            <a:avLst/>
            <a:gdLst/>
            <a:ahLst/>
            <a:cxnLst/>
            <a:rect r="r" b="b" t="t" l="l"/>
            <a:pathLst>
              <a:path h="4718937" w="6037624">
                <a:moveTo>
                  <a:pt x="0" y="0"/>
                </a:moveTo>
                <a:lnTo>
                  <a:pt x="6037624" y="0"/>
                </a:lnTo>
                <a:lnTo>
                  <a:pt x="6037624" y="4718937"/>
                </a:lnTo>
                <a:lnTo>
                  <a:pt x="0" y="4718937"/>
                </a:lnTo>
                <a:lnTo>
                  <a:pt x="0" y="0"/>
                </a:lnTo>
                <a:close/>
              </a:path>
            </a:pathLst>
          </a:custGeom>
          <a:blipFill>
            <a:blip r:embed="rId5"/>
            <a:stretch>
              <a:fillRect l="0" t="0" r="0" b="0"/>
            </a:stretch>
          </a:blipFill>
        </p:spPr>
      </p:sp>
      <p:sp>
        <p:nvSpPr>
          <p:cNvPr name="TextBox 32" id="32"/>
          <p:cNvSpPr txBox="true"/>
          <p:nvPr/>
        </p:nvSpPr>
        <p:spPr>
          <a:xfrm rot="0">
            <a:off x="9667936" y="6985142"/>
            <a:ext cx="5513688" cy="2849050"/>
          </a:xfrm>
          <a:prstGeom prst="rect">
            <a:avLst/>
          </a:prstGeom>
        </p:spPr>
        <p:txBody>
          <a:bodyPr anchor="t" rtlCol="false" tIns="0" lIns="0" bIns="0" rIns="0">
            <a:spAutoFit/>
          </a:bodyPr>
          <a:lstStyle/>
          <a:p>
            <a:pPr algn="just">
              <a:lnSpc>
                <a:spcPts val="3799"/>
              </a:lnSpc>
              <a:spcBef>
                <a:spcPct val="0"/>
              </a:spcBef>
            </a:pPr>
            <a:r>
              <a:rPr lang="en-US" sz="2714">
                <a:solidFill>
                  <a:srgbClr val="000000"/>
                </a:solidFill>
                <a:latin typeface="Poppins"/>
                <a:ea typeface="Poppins"/>
                <a:cs typeface="Poppins"/>
                <a:sym typeface="Poppins"/>
              </a:rPr>
              <a:t>Sebagian besar pembatalan dilakukan oleh pelanggan dengan kunjungan rendah, meskipun ada juga pelanggan dengan kunjungan tinggi yang membatalkan.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5" id="25"/>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6" id="26"/>
          <p:cNvGrpSpPr/>
          <p:nvPr/>
        </p:nvGrpSpPr>
        <p:grpSpPr>
          <a:xfrm rot="0">
            <a:off x="1028700" y="1654561"/>
            <a:ext cx="6657902" cy="1403753"/>
            <a:chOff x="0" y="0"/>
            <a:chExt cx="8877203" cy="1871671"/>
          </a:xfrm>
        </p:grpSpPr>
        <p:sp>
          <p:nvSpPr>
            <p:cNvPr name="TextBox 27" id="27"/>
            <p:cNvSpPr txBox="true"/>
            <p:nvPr/>
          </p:nvSpPr>
          <p:spPr>
            <a:xfrm rot="0">
              <a:off x="0" y="123825"/>
              <a:ext cx="8877203" cy="1204092"/>
            </a:xfrm>
            <a:prstGeom prst="rect">
              <a:avLst/>
            </a:prstGeom>
          </p:spPr>
          <p:txBody>
            <a:bodyPr anchor="t" rtlCol="false" tIns="0" lIns="0" bIns="0" rIns="0">
              <a:spAutoFit/>
            </a:bodyPr>
            <a:lstStyle/>
            <a:p>
              <a:pPr algn="l">
                <a:lnSpc>
                  <a:spcPts val="6535"/>
                </a:lnSpc>
              </a:pPr>
              <a:r>
                <a:rPr lang="en-US" sz="6535" b="true">
                  <a:solidFill>
                    <a:srgbClr val="000000"/>
                  </a:solidFill>
                  <a:latin typeface="Montserrat Bold"/>
                  <a:ea typeface="Montserrat Bold"/>
                  <a:cs typeface="Montserrat Bold"/>
                  <a:sym typeface="Montserrat Bold"/>
                </a:rPr>
                <a:t>EDA</a:t>
              </a:r>
            </a:p>
          </p:txBody>
        </p:sp>
        <p:sp>
          <p:nvSpPr>
            <p:cNvPr name="TextBox 28" id="28"/>
            <p:cNvSpPr txBox="true"/>
            <p:nvPr/>
          </p:nvSpPr>
          <p:spPr>
            <a:xfrm rot="0">
              <a:off x="89378" y="1308867"/>
              <a:ext cx="6714547" cy="562804"/>
            </a:xfrm>
            <a:prstGeom prst="rect">
              <a:avLst/>
            </a:prstGeom>
          </p:spPr>
          <p:txBody>
            <a:bodyPr anchor="t" rtlCol="false" tIns="0" lIns="0" bIns="0" rIns="0">
              <a:spAutoFit/>
            </a:bodyPr>
            <a:lstStyle/>
            <a:p>
              <a:pPr algn="just">
                <a:lnSpc>
                  <a:spcPts val="3131"/>
                </a:lnSpc>
              </a:pPr>
              <a:r>
                <a:rPr lang="en-US" sz="2722" b="true">
                  <a:solidFill>
                    <a:srgbClr val="000000"/>
                  </a:solidFill>
                  <a:latin typeface="Poppins Semi-Bold"/>
                  <a:ea typeface="Poppins Semi-Bold"/>
                  <a:cs typeface="Poppins Semi-Bold"/>
                  <a:sym typeface="Poppins Semi-Bold"/>
                </a:rPr>
                <a:t>Multivariate Data Analysis </a:t>
              </a:r>
            </a:p>
          </p:txBody>
        </p:sp>
      </p:grpSp>
      <p:sp>
        <p:nvSpPr>
          <p:cNvPr name="Freeform 29" id="29"/>
          <p:cNvSpPr/>
          <p:nvPr/>
        </p:nvSpPr>
        <p:spPr>
          <a:xfrm flipH="false" flipV="false" rot="0">
            <a:off x="8537190" y="1134205"/>
            <a:ext cx="9356900" cy="8631740"/>
          </a:xfrm>
          <a:custGeom>
            <a:avLst/>
            <a:gdLst/>
            <a:ahLst/>
            <a:cxnLst/>
            <a:rect r="r" b="b" t="t" l="l"/>
            <a:pathLst>
              <a:path h="8631740" w="9356900">
                <a:moveTo>
                  <a:pt x="0" y="0"/>
                </a:moveTo>
                <a:lnTo>
                  <a:pt x="9356900" y="0"/>
                </a:lnTo>
                <a:lnTo>
                  <a:pt x="9356900" y="8631740"/>
                </a:lnTo>
                <a:lnTo>
                  <a:pt x="0" y="8631740"/>
                </a:lnTo>
                <a:lnTo>
                  <a:pt x="0" y="0"/>
                </a:lnTo>
                <a:close/>
              </a:path>
            </a:pathLst>
          </a:custGeom>
          <a:blipFill>
            <a:blip r:embed="rId4"/>
            <a:stretch>
              <a:fillRect l="0" t="0" r="0" b="0"/>
            </a:stretch>
          </a:blipFill>
        </p:spPr>
      </p:sp>
      <p:sp>
        <p:nvSpPr>
          <p:cNvPr name="TextBox 30" id="30"/>
          <p:cNvSpPr txBox="true"/>
          <p:nvPr/>
        </p:nvSpPr>
        <p:spPr>
          <a:xfrm rot="0">
            <a:off x="1176161" y="3344064"/>
            <a:ext cx="7096191" cy="5157311"/>
          </a:xfrm>
          <a:prstGeom prst="rect">
            <a:avLst/>
          </a:prstGeom>
        </p:spPr>
        <p:txBody>
          <a:bodyPr anchor="t" rtlCol="false" tIns="0" lIns="0" bIns="0" rIns="0">
            <a:spAutoFit/>
          </a:bodyPr>
          <a:lstStyle/>
          <a:p>
            <a:pPr algn="l">
              <a:lnSpc>
                <a:spcPts val="3438"/>
              </a:lnSpc>
              <a:spcBef>
                <a:spcPct val="0"/>
              </a:spcBef>
            </a:pPr>
            <a:r>
              <a:rPr lang="en-US" sz="2456">
                <a:solidFill>
                  <a:srgbClr val="000000"/>
                </a:solidFill>
                <a:latin typeface="Poppins"/>
                <a:ea typeface="Poppins"/>
                <a:cs typeface="Poppins"/>
                <a:sym typeface="Poppins"/>
              </a:rPr>
              <a:t>Tamu yang memesan jauh-jauh hari (lead_time tinggi) dan yang pernah membatalkan sebelumnya lebih sering membatalkan lagi. Pelanggan baru lebih banyak membatalkan dibanding pelanggan lama. Pembatalan juga cenderung terjadi pada harga tertentu yang tinggi (adr). Sementara itu, variabel booking_changes tidak menunjukkan pengaruh yang jelas. Variabel lead_time, previous_cancellations, dan adr terlihat paling berpengaruh terhadap pembatalan.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573629" y="8009470"/>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1176161" y="1923275"/>
            <a:ext cx="4777921" cy="3978538"/>
          </a:xfrm>
          <a:custGeom>
            <a:avLst/>
            <a:gdLst/>
            <a:ahLst/>
            <a:cxnLst/>
            <a:rect r="r" b="b" t="t" l="l"/>
            <a:pathLst>
              <a:path h="3978538" w="4777921">
                <a:moveTo>
                  <a:pt x="0" y="0"/>
                </a:moveTo>
                <a:lnTo>
                  <a:pt x="4777922" y="0"/>
                </a:lnTo>
                <a:lnTo>
                  <a:pt x="4777922" y="3978539"/>
                </a:lnTo>
                <a:lnTo>
                  <a:pt x="0" y="3978539"/>
                </a:lnTo>
                <a:lnTo>
                  <a:pt x="0" y="0"/>
                </a:lnTo>
                <a:close/>
              </a:path>
            </a:pathLst>
          </a:custGeom>
          <a:blipFill>
            <a:blip r:embed="rId4"/>
            <a:stretch>
              <a:fillRect l="0" t="0" r="0" b="0"/>
            </a:stretch>
          </a:blipFill>
        </p:spPr>
      </p:sp>
      <p:sp>
        <p:nvSpPr>
          <p:cNvPr name="Freeform 22" id="22"/>
          <p:cNvSpPr/>
          <p:nvPr/>
        </p:nvSpPr>
        <p:spPr>
          <a:xfrm flipH="false" flipV="false" rot="0">
            <a:off x="11575483" y="2021854"/>
            <a:ext cx="4693852" cy="3908535"/>
          </a:xfrm>
          <a:custGeom>
            <a:avLst/>
            <a:gdLst/>
            <a:ahLst/>
            <a:cxnLst/>
            <a:rect r="r" b="b" t="t" l="l"/>
            <a:pathLst>
              <a:path h="3908535" w="4693852">
                <a:moveTo>
                  <a:pt x="0" y="0"/>
                </a:moveTo>
                <a:lnTo>
                  <a:pt x="4693852" y="0"/>
                </a:lnTo>
                <a:lnTo>
                  <a:pt x="4693852" y="3908535"/>
                </a:lnTo>
                <a:lnTo>
                  <a:pt x="0" y="3908535"/>
                </a:lnTo>
                <a:lnTo>
                  <a:pt x="0" y="0"/>
                </a:lnTo>
                <a:close/>
              </a:path>
            </a:pathLst>
          </a:custGeom>
          <a:blipFill>
            <a:blip r:embed="rId5"/>
            <a:stretch>
              <a:fillRect l="0" t="0" r="0" b="0"/>
            </a:stretch>
          </a:blipFill>
        </p:spPr>
      </p:sp>
      <p:sp>
        <p:nvSpPr>
          <p:cNvPr name="Freeform 23" id="23"/>
          <p:cNvSpPr/>
          <p:nvPr/>
        </p:nvSpPr>
        <p:spPr>
          <a:xfrm flipH="false" flipV="false" rot="0">
            <a:off x="6496077" y="1993279"/>
            <a:ext cx="4704718" cy="3908535"/>
          </a:xfrm>
          <a:custGeom>
            <a:avLst/>
            <a:gdLst/>
            <a:ahLst/>
            <a:cxnLst/>
            <a:rect r="r" b="b" t="t" l="l"/>
            <a:pathLst>
              <a:path h="3908535" w="4704718">
                <a:moveTo>
                  <a:pt x="0" y="0"/>
                </a:moveTo>
                <a:lnTo>
                  <a:pt x="4704717" y="0"/>
                </a:lnTo>
                <a:lnTo>
                  <a:pt x="4704717" y="3908535"/>
                </a:lnTo>
                <a:lnTo>
                  <a:pt x="0" y="3908535"/>
                </a:lnTo>
                <a:lnTo>
                  <a:pt x="0" y="0"/>
                </a:lnTo>
                <a:close/>
              </a:path>
            </a:pathLst>
          </a:custGeom>
          <a:blipFill>
            <a:blip r:embed="rId6"/>
            <a:stretch>
              <a:fillRect l="0" t="0" r="0" b="0"/>
            </a:stretch>
          </a:blipFill>
        </p:spPr>
      </p:sp>
      <p:sp>
        <p:nvSpPr>
          <p:cNvPr name="TextBox 24" id="24"/>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sp>
        <p:nvSpPr>
          <p:cNvPr name="TextBox 25" id="25"/>
          <p:cNvSpPr txBox="true"/>
          <p:nvPr/>
        </p:nvSpPr>
        <p:spPr>
          <a:xfrm rot="0">
            <a:off x="6496077" y="1236226"/>
            <a:ext cx="6689100" cy="509403"/>
          </a:xfrm>
          <a:prstGeom prst="rect">
            <a:avLst/>
          </a:prstGeom>
        </p:spPr>
        <p:txBody>
          <a:bodyPr anchor="t" rtlCol="false" tIns="0" lIns="0" bIns="0" rIns="0">
            <a:spAutoFit/>
          </a:bodyPr>
          <a:lstStyle/>
          <a:p>
            <a:pPr algn="l">
              <a:lnSpc>
                <a:spcPts val="3850"/>
              </a:lnSpc>
            </a:pPr>
            <a:r>
              <a:rPr lang="en-US" sz="3850" b="true">
                <a:solidFill>
                  <a:srgbClr val="6D1212"/>
                </a:solidFill>
                <a:latin typeface="Montserrat Bold"/>
                <a:ea typeface="Montserrat Bold"/>
                <a:cs typeface="Montserrat Bold"/>
                <a:sym typeface="Montserrat Bold"/>
              </a:rPr>
              <a:t>OUTLIER HANDLING</a:t>
            </a:r>
          </a:p>
        </p:txBody>
      </p:sp>
      <p:sp>
        <p:nvSpPr>
          <p:cNvPr name="TextBox 26" id="26"/>
          <p:cNvSpPr txBox="true"/>
          <p:nvPr/>
        </p:nvSpPr>
        <p:spPr>
          <a:xfrm rot="0">
            <a:off x="2753488" y="6105909"/>
            <a:ext cx="1623268"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anva Sans"/>
                <a:ea typeface="Canva Sans"/>
                <a:cs typeface="Canva Sans"/>
                <a:sym typeface="Canva Sans"/>
              </a:rPr>
              <a:t>Lead_Time</a:t>
            </a:r>
          </a:p>
        </p:txBody>
      </p:sp>
      <p:sp>
        <p:nvSpPr>
          <p:cNvPr name="TextBox 27" id="27"/>
          <p:cNvSpPr txBox="true"/>
          <p:nvPr/>
        </p:nvSpPr>
        <p:spPr>
          <a:xfrm rot="0">
            <a:off x="1358116" y="6575809"/>
            <a:ext cx="4414011" cy="1433661"/>
          </a:xfrm>
          <a:prstGeom prst="rect">
            <a:avLst/>
          </a:prstGeom>
        </p:spPr>
        <p:txBody>
          <a:bodyPr anchor="t" rtlCol="false" tIns="0" lIns="0" bIns="0" rIns="0">
            <a:spAutoFit/>
          </a:bodyPr>
          <a:lstStyle/>
          <a:p>
            <a:pPr algn="just">
              <a:lnSpc>
                <a:spcPts val="2879"/>
              </a:lnSpc>
              <a:spcBef>
                <a:spcPct val="0"/>
              </a:spcBef>
            </a:pPr>
            <a:r>
              <a:rPr lang="en-US" sz="2056">
                <a:solidFill>
                  <a:srgbClr val="000000"/>
                </a:solidFill>
                <a:latin typeface="Canva Sans"/>
                <a:ea typeface="Canva Sans"/>
                <a:cs typeface="Canva Sans"/>
                <a:sym typeface="Canva Sans"/>
              </a:rPr>
              <a:t>B</a:t>
            </a:r>
            <a:r>
              <a:rPr lang="en-US" sz="2056">
                <a:solidFill>
                  <a:srgbClr val="000000"/>
                </a:solidFill>
                <a:latin typeface="Canva Sans"/>
                <a:ea typeface="Canva Sans"/>
                <a:cs typeface="Canva Sans"/>
                <a:sym typeface="Canva Sans"/>
              </a:rPr>
              <a:t>anyak pelanggan yang memesan jauh hari (hingga &gt; 150 hari), tapi juga ada yang memesan mendekati tanggal menginap (&lt; 20 hari).</a:t>
            </a:r>
          </a:p>
        </p:txBody>
      </p:sp>
      <p:sp>
        <p:nvSpPr>
          <p:cNvPr name="TextBox 28" id="28"/>
          <p:cNvSpPr txBox="true"/>
          <p:nvPr/>
        </p:nvSpPr>
        <p:spPr>
          <a:xfrm rot="0">
            <a:off x="11575483" y="6105909"/>
            <a:ext cx="4874321"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anva Sans"/>
                <a:ea typeface="Canva Sans"/>
                <a:cs typeface="Canva Sans"/>
                <a:sym typeface="Canva Sans"/>
              </a:rPr>
              <a:t>Booking_Change</a:t>
            </a:r>
          </a:p>
        </p:txBody>
      </p:sp>
      <p:sp>
        <p:nvSpPr>
          <p:cNvPr name="TextBox 29" id="29"/>
          <p:cNvSpPr txBox="true"/>
          <p:nvPr/>
        </p:nvSpPr>
        <p:spPr>
          <a:xfrm rot="0">
            <a:off x="11729668" y="6647404"/>
            <a:ext cx="4720136" cy="2269322"/>
          </a:xfrm>
          <a:prstGeom prst="rect">
            <a:avLst/>
          </a:prstGeom>
        </p:spPr>
        <p:txBody>
          <a:bodyPr anchor="t" rtlCol="false" tIns="0" lIns="0" bIns="0" rIns="0">
            <a:spAutoFit/>
          </a:bodyPr>
          <a:lstStyle/>
          <a:p>
            <a:pPr algn="just">
              <a:lnSpc>
                <a:spcPts val="3019"/>
              </a:lnSpc>
              <a:spcBef>
                <a:spcPct val="0"/>
              </a:spcBef>
            </a:pPr>
            <a:r>
              <a:rPr lang="en-US" sz="2156">
                <a:solidFill>
                  <a:srgbClr val="000000"/>
                </a:solidFill>
                <a:latin typeface="Canva Sans"/>
                <a:ea typeface="Canva Sans"/>
                <a:cs typeface="Canva Sans"/>
                <a:sym typeface="Canva Sans"/>
              </a:rPr>
              <a:t>M</a:t>
            </a:r>
            <a:r>
              <a:rPr lang="en-US" sz="2156">
                <a:solidFill>
                  <a:srgbClr val="000000"/>
                </a:solidFill>
                <a:latin typeface="Canva Sans"/>
                <a:ea typeface="Canva Sans"/>
                <a:cs typeface="Canva Sans"/>
                <a:sym typeface="Canva Sans"/>
              </a:rPr>
              <a:t>ayoritas pelanggan tidak melakukan perubahan pemesanan (bernilai 0). Terdapat outlier di nilai 1, 2, dan 3, Artinya sebagian kecil pelanggan melakukan revisi terhadap booking awal mereka.</a:t>
            </a:r>
          </a:p>
        </p:txBody>
      </p:sp>
      <p:sp>
        <p:nvSpPr>
          <p:cNvPr name="TextBox 30" id="30"/>
          <p:cNvSpPr txBox="true"/>
          <p:nvPr/>
        </p:nvSpPr>
        <p:spPr>
          <a:xfrm rot="0">
            <a:off x="8373537" y="6067809"/>
            <a:ext cx="1284967"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Canva Sans"/>
                <a:ea typeface="Canva Sans"/>
                <a:cs typeface="Canva Sans"/>
                <a:sym typeface="Canva Sans"/>
              </a:rPr>
              <a:t>adr</a:t>
            </a:r>
          </a:p>
        </p:txBody>
      </p:sp>
      <p:sp>
        <p:nvSpPr>
          <p:cNvPr name="TextBox 31" id="31"/>
          <p:cNvSpPr txBox="true"/>
          <p:nvPr/>
        </p:nvSpPr>
        <p:spPr>
          <a:xfrm rot="0">
            <a:off x="6831246" y="6575809"/>
            <a:ext cx="4369548" cy="1126322"/>
          </a:xfrm>
          <a:prstGeom prst="rect">
            <a:avLst/>
          </a:prstGeom>
        </p:spPr>
        <p:txBody>
          <a:bodyPr anchor="t" rtlCol="false" tIns="0" lIns="0" bIns="0" rIns="0">
            <a:spAutoFit/>
          </a:bodyPr>
          <a:lstStyle/>
          <a:p>
            <a:pPr algn="just">
              <a:lnSpc>
                <a:spcPts val="3019"/>
              </a:lnSpc>
              <a:spcBef>
                <a:spcPct val="0"/>
              </a:spcBef>
            </a:pPr>
            <a:r>
              <a:rPr lang="en-US" sz="2156">
                <a:solidFill>
                  <a:srgbClr val="000000"/>
                </a:solidFill>
                <a:latin typeface="Canva Sans"/>
                <a:ea typeface="Canva Sans"/>
                <a:cs typeface="Canva Sans"/>
                <a:sym typeface="Canva Sans"/>
              </a:rPr>
              <a:t>R</a:t>
            </a:r>
            <a:r>
              <a:rPr lang="en-US" sz="2156">
                <a:solidFill>
                  <a:srgbClr val="000000"/>
                </a:solidFill>
                <a:latin typeface="Canva Sans"/>
                <a:ea typeface="Canva Sans"/>
                <a:cs typeface="Canva Sans"/>
                <a:sym typeface="Canva Sans"/>
              </a:rPr>
              <a:t>ange besar menunjukkan variasi tarif tergantung tipe hotel atau kondisi lainnya.</a:t>
            </a:r>
          </a:p>
        </p:txBody>
      </p:sp>
      <p:sp>
        <p:nvSpPr>
          <p:cNvPr name="TextBox 32" id="32"/>
          <p:cNvSpPr txBox="true"/>
          <p:nvPr/>
        </p:nvSpPr>
        <p:spPr>
          <a:xfrm rot="0">
            <a:off x="4386852" y="435653"/>
            <a:ext cx="9702884" cy="735148"/>
          </a:xfrm>
          <a:prstGeom prst="rect">
            <a:avLst/>
          </a:prstGeom>
        </p:spPr>
        <p:txBody>
          <a:bodyPr anchor="t" rtlCol="false" tIns="0" lIns="0" bIns="0" rIns="0">
            <a:spAutoFit/>
          </a:bodyPr>
          <a:lstStyle/>
          <a:p>
            <a:pPr algn="l">
              <a:lnSpc>
                <a:spcPts val="5586"/>
              </a:lnSpc>
            </a:pPr>
            <a:r>
              <a:rPr lang="en-US" sz="5586" b="true">
                <a:solidFill>
                  <a:srgbClr val="000000"/>
                </a:solidFill>
                <a:latin typeface="Montserrat Bold"/>
                <a:ea typeface="Montserrat Bold"/>
                <a:cs typeface="Montserrat Bold"/>
                <a:sym typeface="Montserrat Bold"/>
              </a:rPr>
              <a:t>DATA PREPROCESSING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573629" y="8009470"/>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9384746" y="3072860"/>
            <a:ext cx="7618520" cy="4369772"/>
          </a:xfrm>
          <a:custGeom>
            <a:avLst/>
            <a:gdLst/>
            <a:ahLst/>
            <a:cxnLst/>
            <a:rect r="r" b="b" t="t" l="l"/>
            <a:pathLst>
              <a:path h="4369772" w="7618520">
                <a:moveTo>
                  <a:pt x="0" y="0"/>
                </a:moveTo>
                <a:lnTo>
                  <a:pt x="7618520" y="0"/>
                </a:lnTo>
                <a:lnTo>
                  <a:pt x="7618520" y="4369771"/>
                </a:lnTo>
                <a:lnTo>
                  <a:pt x="0" y="4369771"/>
                </a:lnTo>
                <a:lnTo>
                  <a:pt x="0" y="0"/>
                </a:lnTo>
                <a:close/>
              </a:path>
            </a:pathLst>
          </a:custGeom>
          <a:blipFill>
            <a:blip r:embed="rId4"/>
            <a:stretch>
              <a:fillRect l="0" t="0" r="-7469" b="0"/>
            </a:stretch>
          </a:blipFill>
        </p:spPr>
      </p:sp>
      <p:sp>
        <p:nvSpPr>
          <p:cNvPr name="TextBox 22" id="22"/>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sp>
        <p:nvSpPr>
          <p:cNvPr name="TextBox 23" id="23"/>
          <p:cNvSpPr txBox="true"/>
          <p:nvPr/>
        </p:nvSpPr>
        <p:spPr>
          <a:xfrm rot="0">
            <a:off x="1517736" y="5333946"/>
            <a:ext cx="6689100" cy="507390"/>
          </a:xfrm>
          <a:prstGeom prst="rect">
            <a:avLst/>
          </a:prstGeom>
        </p:spPr>
        <p:txBody>
          <a:bodyPr anchor="t" rtlCol="false" tIns="0" lIns="0" bIns="0" rIns="0">
            <a:spAutoFit/>
          </a:bodyPr>
          <a:lstStyle/>
          <a:p>
            <a:pPr algn="l">
              <a:lnSpc>
                <a:spcPts val="3850"/>
              </a:lnSpc>
            </a:pPr>
            <a:r>
              <a:rPr lang="en-US" sz="3850" b="true">
                <a:solidFill>
                  <a:srgbClr val="6D1212"/>
                </a:solidFill>
                <a:latin typeface="Montserrat Bold"/>
                <a:ea typeface="Montserrat Bold"/>
                <a:cs typeface="Montserrat Bold"/>
                <a:sym typeface="Montserrat Bold"/>
              </a:rPr>
              <a:t>NORMALIZATION</a:t>
            </a:r>
          </a:p>
        </p:txBody>
      </p:sp>
      <p:sp>
        <p:nvSpPr>
          <p:cNvPr name="TextBox 24" id="24"/>
          <p:cNvSpPr txBox="true"/>
          <p:nvPr/>
        </p:nvSpPr>
        <p:spPr>
          <a:xfrm rot="0">
            <a:off x="1511343" y="3820460"/>
            <a:ext cx="7167947" cy="1437286"/>
          </a:xfrm>
          <a:prstGeom prst="rect">
            <a:avLst/>
          </a:prstGeom>
        </p:spPr>
        <p:txBody>
          <a:bodyPr anchor="t" rtlCol="false" tIns="0" lIns="0" bIns="0" rIns="0">
            <a:spAutoFit/>
          </a:bodyPr>
          <a:lstStyle/>
          <a:p>
            <a:pPr algn="l">
              <a:lnSpc>
                <a:spcPts val="5586"/>
              </a:lnSpc>
            </a:pPr>
            <a:r>
              <a:rPr lang="en-US" sz="5586" b="true">
                <a:solidFill>
                  <a:srgbClr val="000000"/>
                </a:solidFill>
                <a:latin typeface="Montserrat Bold"/>
                <a:ea typeface="Montserrat Bold"/>
                <a:cs typeface="Montserrat Bold"/>
                <a:sym typeface="Montserrat Bold"/>
              </a:rPr>
              <a:t>DATA PREPROCESSING</a:t>
            </a:r>
          </a:p>
        </p:txBody>
      </p:sp>
      <p:sp>
        <p:nvSpPr>
          <p:cNvPr name="TextBox 25" id="25"/>
          <p:cNvSpPr txBox="true"/>
          <p:nvPr/>
        </p:nvSpPr>
        <p:spPr>
          <a:xfrm rot="0">
            <a:off x="9584771" y="2688685"/>
            <a:ext cx="4874321" cy="42227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Canva Sans Bold"/>
                <a:ea typeface="Canva Sans Bold"/>
                <a:cs typeface="Canva Sans Bold"/>
                <a:sym typeface="Canva Sans Bold"/>
              </a:rPr>
              <a:t>MinMax Scaler</a:t>
            </a:r>
          </a:p>
        </p:txBody>
      </p:sp>
      <p:sp>
        <p:nvSpPr>
          <p:cNvPr name="TextBox 26" id="26"/>
          <p:cNvSpPr txBox="true"/>
          <p:nvPr/>
        </p:nvSpPr>
        <p:spPr>
          <a:xfrm rot="0">
            <a:off x="3094816" y="7763140"/>
            <a:ext cx="11901733" cy="1635438"/>
          </a:xfrm>
          <a:prstGeom prst="rect">
            <a:avLst/>
          </a:prstGeom>
        </p:spPr>
        <p:txBody>
          <a:bodyPr anchor="t" rtlCol="false" tIns="0" lIns="0" bIns="0" rIns="0">
            <a:spAutoFit/>
          </a:bodyPr>
          <a:lstStyle/>
          <a:p>
            <a:pPr algn="ctr">
              <a:lnSpc>
                <a:spcPts val="4357"/>
              </a:lnSpc>
              <a:spcBef>
                <a:spcPct val="0"/>
              </a:spcBef>
            </a:pPr>
            <a:r>
              <a:rPr lang="en-US" b="true" sz="3112">
                <a:solidFill>
                  <a:srgbClr val="000000"/>
                </a:solidFill>
                <a:latin typeface="Canva Sans Bold"/>
                <a:ea typeface="Canva Sans Bold"/>
                <a:cs typeface="Canva Sans Bold"/>
                <a:sym typeface="Canva Sans Bold"/>
              </a:rPr>
              <a:t>Pr</a:t>
            </a:r>
            <a:r>
              <a:rPr lang="en-US" b="true" sz="3112">
                <a:solidFill>
                  <a:srgbClr val="000000"/>
                </a:solidFill>
                <a:latin typeface="Canva Sans Bold"/>
                <a:ea typeface="Canva Sans Bold"/>
                <a:cs typeface="Canva Sans Bold"/>
                <a:sym typeface="Canva Sans Bold"/>
              </a:rPr>
              <a:t>oses mengubah data ke dalam rentang tertentu 0 sampai 1 untuk memastikan semua fitur memiliki skala yang seragam.</a:t>
            </a:r>
          </a:p>
          <a:p>
            <a:pPr algn="ctr">
              <a:lnSpc>
                <a:spcPts val="4357"/>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4743799" y="934078"/>
            <a:ext cx="12515501" cy="8665797"/>
          </a:xfrm>
          <a:custGeom>
            <a:avLst/>
            <a:gdLst/>
            <a:ahLst/>
            <a:cxnLst/>
            <a:rect r="r" b="b" t="t" l="l"/>
            <a:pathLst>
              <a:path h="8665797" w="12515501">
                <a:moveTo>
                  <a:pt x="0" y="0"/>
                </a:moveTo>
                <a:lnTo>
                  <a:pt x="12515501" y="0"/>
                </a:lnTo>
                <a:lnTo>
                  <a:pt x="12515501" y="8665797"/>
                </a:lnTo>
                <a:lnTo>
                  <a:pt x="0" y="8665797"/>
                </a:lnTo>
                <a:lnTo>
                  <a:pt x="0" y="0"/>
                </a:lnTo>
                <a:close/>
              </a:path>
            </a:pathLst>
          </a:custGeom>
          <a:blipFill>
            <a:blip r:embed="rId4"/>
            <a:stretch>
              <a:fillRect l="0" t="0" r="0" b="0"/>
            </a:stretch>
          </a:blipFill>
        </p:spPr>
      </p:sp>
      <p:sp>
        <p:nvSpPr>
          <p:cNvPr name="TextBox 22" id="22"/>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3" id="23"/>
          <p:cNvGrpSpPr/>
          <p:nvPr/>
        </p:nvGrpSpPr>
        <p:grpSpPr>
          <a:xfrm rot="0">
            <a:off x="834586" y="4239973"/>
            <a:ext cx="4284064" cy="2054007"/>
            <a:chOff x="0" y="0"/>
            <a:chExt cx="5712086" cy="2738676"/>
          </a:xfrm>
        </p:grpSpPr>
        <p:sp>
          <p:nvSpPr>
            <p:cNvPr name="TextBox 24" id="24"/>
            <p:cNvSpPr txBox="true"/>
            <p:nvPr/>
          </p:nvSpPr>
          <p:spPr>
            <a:xfrm rot="0">
              <a:off x="0" y="85725"/>
              <a:ext cx="5712086" cy="2109197"/>
            </a:xfrm>
            <a:prstGeom prst="rect">
              <a:avLst/>
            </a:prstGeom>
          </p:spPr>
          <p:txBody>
            <a:bodyPr anchor="t" rtlCol="false" tIns="0" lIns="0" bIns="0" rIns="0">
              <a:spAutoFit/>
            </a:bodyPr>
            <a:lstStyle/>
            <a:p>
              <a:pPr algn="l">
                <a:lnSpc>
                  <a:spcPts val="4060"/>
                </a:lnSpc>
              </a:pPr>
              <a:r>
                <a:rPr lang="en-US" sz="4060" b="true">
                  <a:solidFill>
                    <a:srgbClr val="000000"/>
                  </a:solidFill>
                  <a:latin typeface="Montserrat Bold"/>
                  <a:ea typeface="Montserrat Bold"/>
                  <a:cs typeface="Montserrat Bold"/>
                  <a:sym typeface="Montserrat Bold"/>
                </a:rPr>
                <a:t>IMBALANCE DATA HANDLING</a:t>
              </a:r>
            </a:p>
          </p:txBody>
        </p:sp>
        <p:sp>
          <p:nvSpPr>
            <p:cNvPr name="TextBox 25" id="25"/>
            <p:cNvSpPr txBox="true"/>
            <p:nvPr/>
          </p:nvSpPr>
          <p:spPr>
            <a:xfrm rot="0">
              <a:off x="0" y="2175872"/>
              <a:ext cx="4608816" cy="562804"/>
            </a:xfrm>
            <a:prstGeom prst="rect">
              <a:avLst/>
            </a:prstGeom>
          </p:spPr>
          <p:txBody>
            <a:bodyPr anchor="t" rtlCol="false" tIns="0" lIns="0" bIns="0" rIns="0">
              <a:spAutoFit/>
            </a:bodyPr>
            <a:lstStyle/>
            <a:p>
              <a:pPr algn="l">
                <a:lnSpc>
                  <a:spcPts val="3131"/>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7010" y="404408"/>
            <a:ext cx="683150" cy="683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5400000">
            <a:off x="-152539" y="8738751"/>
            <a:ext cx="683150" cy="1039097"/>
            <a:chOff x="0" y="0"/>
            <a:chExt cx="660400" cy="1004494"/>
          </a:xfrm>
        </p:grpSpPr>
        <p:sp>
          <p:nvSpPr>
            <p:cNvPr name="Freeform 6" id="6"/>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7" id="7"/>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7638056" y="9276679"/>
            <a:ext cx="1333584" cy="13335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9086850" y="3767812"/>
            <a:ext cx="8494056" cy="6519188"/>
          </a:xfrm>
          <a:custGeom>
            <a:avLst/>
            <a:gdLst/>
            <a:ahLst/>
            <a:cxnLst/>
            <a:rect r="r" b="b" t="t" l="l"/>
            <a:pathLst>
              <a:path h="6519188" w="8494056">
                <a:moveTo>
                  <a:pt x="0" y="0"/>
                </a:moveTo>
                <a:lnTo>
                  <a:pt x="8494056" y="0"/>
                </a:lnTo>
                <a:lnTo>
                  <a:pt x="8494056" y="6519188"/>
                </a:lnTo>
                <a:lnTo>
                  <a:pt x="0" y="6519188"/>
                </a:lnTo>
                <a:lnTo>
                  <a:pt x="0" y="0"/>
                </a:lnTo>
                <a:close/>
              </a:path>
            </a:pathLst>
          </a:custGeom>
          <a:blipFill>
            <a:blip r:embed="rId2"/>
            <a:stretch>
              <a:fillRect l="0" t="0" r="0" b="0"/>
            </a:stretch>
          </a:blipFill>
        </p:spPr>
      </p:sp>
      <p:sp>
        <p:nvSpPr>
          <p:cNvPr name="Freeform 12" id="12"/>
          <p:cNvSpPr/>
          <p:nvPr/>
        </p:nvSpPr>
        <p:spPr>
          <a:xfrm flipH="false" flipV="false" rot="0">
            <a:off x="367010" y="5617865"/>
            <a:ext cx="8476852" cy="3298860"/>
          </a:xfrm>
          <a:custGeom>
            <a:avLst/>
            <a:gdLst/>
            <a:ahLst/>
            <a:cxnLst/>
            <a:rect r="r" b="b" t="t" l="l"/>
            <a:pathLst>
              <a:path h="3298860" w="8476852">
                <a:moveTo>
                  <a:pt x="0" y="0"/>
                </a:moveTo>
                <a:lnTo>
                  <a:pt x="8476851" y="0"/>
                </a:lnTo>
                <a:lnTo>
                  <a:pt x="8476851" y="3298860"/>
                </a:lnTo>
                <a:lnTo>
                  <a:pt x="0" y="3298860"/>
                </a:lnTo>
                <a:lnTo>
                  <a:pt x="0" y="0"/>
                </a:lnTo>
                <a:close/>
              </a:path>
            </a:pathLst>
          </a:custGeom>
          <a:blipFill>
            <a:blip r:embed="rId3"/>
            <a:stretch>
              <a:fillRect l="-8398" t="-3985" r="-8114" b="0"/>
            </a:stretch>
          </a:blipFill>
        </p:spPr>
      </p:sp>
      <p:sp>
        <p:nvSpPr>
          <p:cNvPr name="Freeform 13" id="13"/>
          <p:cNvSpPr/>
          <p:nvPr/>
        </p:nvSpPr>
        <p:spPr>
          <a:xfrm flipH="false" flipV="false" rot="0">
            <a:off x="3781144" y="1293699"/>
            <a:ext cx="10611412" cy="2666388"/>
          </a:xfrm>
          <a:custGeom>
            <a:avLst/>
            <a:gdLst/>
            <a:ahLst/>
            <a:cxnLst/>
            <a:rect r="r" b="b" t="t" l="l"/>
            <a:pathLst>
              <a:path h="2666388" w="10611412">
                <a:moveTo>
                  <a:pt x="0" y="0"/>
                </a:moveTo>
                <a:lnTo>
                  <a:pt x="10611412" y="0"/>
                </a:lnTo>
                <a:lnTo>
                  <a:pt x="10611412" y="2666388"/>
                </a:lnTo>
                <a:lnTo>
                  <a:pt x="0" y="2666388"/>
                </a:lnTo>
                <a:lnTo>
                  <a:pt x="0" y="0"/>
                </a:lnTo>
                <a:close/>
              </a:path>
            </a:pathLst>
          </a:custGeom>
          <a:blipFill>
            <a:blip r:embed="rId4"/>
            <a:stretch>
              <a:fillRect l="0" t="0" r="0" b="0"/>
            </a:stretch>
          </a:blipFill>
        </p:spPr>
      </p:sp>
      <p:sp>
        <p:nvSpPr>
          <p:cNvPr name="TextBox 14" id="14"/>
          <p:cNvSpPr txBox="true"/>
          <p:nvPr/>
        </p:nvSpPr>
        <p:spPr>
          <a:xfrm rot="0">
            <a:off x="6080744" y="337495"/>
            <a:ext cx="7371794" cy="959852"/>
          </a:xfrm>
          <a:prstGeom prst="rect">
            <a:avLst/>
          </a:prstGeom>
        </p:spPr>
        <p:txBody>
          <a:bodyPr anchor="t" rtlCol="false" tIns="0" lIns="0" bIns="0" rIns="0">
            <a:spAutoFit/>
          </a:bodyPr>
          <a:lstStyle/>
          <a:p>
            <a:pPr algn="l">
              <a:lnSpc>
                <a:spcPts val="7235"/>
              </a:lnSpc>
            </a:pPr>
            <a:r>
              <a:rPr lang="en-US" sz="7235" b="true">
                <a:solidFill>
                  <a:srgbClr val="000000"/>
                </a:solidFill>
                <a:latin typeface="Montserrat Bold"/>
                <a:ea typeface="Montserrat Bold"/>
                <a:cs typeface="Montserrat Bold"/>
                <a:sym typeface="Montserrat Bold"/>
              </a:rPr>
              <a:t>MODELLING</a:t>
            </a:r>
          </a:p>
        </p:txBody>
      </p:sp>
      <p:sp>
        <p:nvSpPr>
          <p:cNvPr name="TextBox 15" id="15"/>
          <p:cNvSpPr txBox="true"/>
          <p:nvPr/>
        </p:nvSpPr>
        <p:spPr>
          <a:xfrm rot="0">
            <a:off x="6080744" y="4235400"/>
            <a:ext cx="3284734" cy="625366"/>
          </a:xfrm>
          <a:prstGeom prst="rect">
            <a:avLst/>
          </a:prstGeom>
        </p:spPr>
        <p:txBody>
          <a:bodyPr anchor="t" rtlCol="false" tIns="0" lIns="0" bIns="0" rIns="0">
            <a:spAutoFit/>
          </a:bodyPr>
          <a:lstStyle/>
          <a:p>
            <a:pPr algn="r">
              <a:lnSpc>
                <a:spcPts val="4580"/>
              </a:lnSpc>
            </a:pPr>
            <a:r>
              <a:rPr lang="en-US" sz="3982" b="true">
                <a:solidFill>
                  <a:srgbClr val="6D1212"/>
                </a:solidFill>
                <a:latin typeface="Poppins Semi-Bold"/>
                <a:ea typeface="Poppins Semi-Bold"/>
                <a:cs typeface="Poppins Semi-Bold"/>
                <a:sym typeface="Poppins Semi-Bold"/>
              </a:rPr>
              <a:t>Best Model</a:t>
            </a:r>
          </a:p>
        </p:txBody>
      </p:sp>
      <p:sp>
        <p:nvSpPr>
          <p:cNvPr name="TextBox 16" id="16"/>
          <p:cNvSpPr txBox="true"/>
          <p:nvPr/>
        </p:nvSpPr>
        <p:spPr>
          <a:xfrm rot="0">
            <a:off x="4947342" y="4761790"/>
            <a:ext cx="4418135" cy="340826"/>
          </a:xfrm>
          <a:prstGeom prst="rect">
            <a:avLst/>
          </a:prstGeom>
        </p:spPr>
        <p:txBody>
          <a:bodyPr anchor="t" rtlCol="false" tIns="0" lIns="0" bIns="0" rIns="0">
            <a:spAutoFit/>
          </a:bodyPr>
          <a:lstStyle/>
          <a:p>
            <a:pPr algn="r">
              <a:lnSpc>
                <a:spcPts val="2739"/>
              </a:lnSpc>
              <a:spcBef>
                <a:spcPct val="0"/>
              </a:spcBef>
            </a:pPr>
            <a:r>
              <a:rPr lang="en-US" sz="1956">
                <a:solidFill>
                  <a:srgbClr val="000000"/>
                </a:solidFill>
                <a:latin typeface="Canva Sans"/>
                <a:ea typeface="Canva Sans"/>
                <a:cs typeface="Canva Sans"/>
                <a:sym typeface="Canva Sans"/>
              </a:rPr>
              <a:t>dengan pendekatan MinMaxScaler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77365" y="8286710"/>
            <a:ext cx="4985917" cy="4979179"/>
          </a:xfrm>
          <a:custGeom>
            <a:avLst/>
            <a:gdLst/>
            <a:ahLst/>
            <a:cxnLst/>
            <a:rect r="r" b="b" t="t" l="l"/>
            <a:pathLst>
              <a:path h="4979179" w="4985917">
                <a:moveTo>
                  <a:pt x="0" y="0"/>
                </a:moveTo>
                <a:lnTo>
                  <a:pt x="4985917" y="0"/>
                </a:lnTo>
                <a:lnTo>
                  <a:pt x="4985917" y="4979179"/>
                </a:lnTo>
                <a:lnTo>
                  <a:pt x="0" y="4979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92958" y="-2922744"/>
            <a:ext cx="4985917" cy="4979179"/>
          </a:xfrm>
          <a:custGeom>
            <a:avLst/>
            <a:gdLst/>
            <a:ahLst/>
            <a:cxnLst/>
            <a:rect r="r" b="b" t="t" l="l"/>
            <a:pathLst>
              <a:path h="4979179" w="4985917">
                <a:moveTo>
                  <a:pt x="0" y="0"/>
                </a:moveTo>
                <a:lnTo>
                  <a:pt x="4985916" y="0"/>
                </a:lnTo>
                <a:lnTo>
                  <a:pt x="4985916" y="4979179"/>
                </a:lnTo>
                <a:lnTo>
                  <a:pt x="0" y="4979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40558" y="-2770344"/>
            <a:ext cx="4985917" cy="4979179"/>
          </a:xfrm>
          <a:custGeom>
            <a:avLst/>
            <a:gdLst/>
            <a:ahLst/>
            <a:cxnLst/>
            <a:rect r="r" b="b" t="t" l="l"/>
            <a:pathLst>
              <a:path h="4979179" w="4985917">
                <a:moveTo>
                  <a:pt x="0" y="0"/>
                </a:moveTo>
                <a:lnTo>
                  <a:pt x="4985916" y="0"/>
                </a:lnTo>
                <a:lnTo>
                  <a:pt x="4985916" y="4979179"/>
                </a:lnTo>
                <a:lnTo>
                  <a:pt x="0" y="4979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329765" y="8439110"/>
            <a:ext cx="4985917" cy="4979179"/>
          </a:xfrm>
          <a:custGeom>
            <a:avLst/>
            <a:gdLst/>
            <a:ahLst/>
            <a:cxnLst/>
            <a:rect r="r" b="b" t="t" l="l"/>
            <a:pathLst>
              <a:path h="4979179" w="4985917">
                <a:moveTo>
                  <a:pt x="0" y="0"/>
                </a:moveTo>
                <a:lnTo>
                  <a:pt x="4985917" y="0"/>
                </a:lnTo>
                <a:lnTo>
                  <a:pt x="4985917" y="4979179"/>
                </a:lnTo>
                <a:lnTo>
                  <a:pt x="0" y="4979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78478" y="1408165"/>
            <a:ext cx="8931044" cy="1161085"/>
          </a:xfrm>
          <a:prstGeom prst="rect">
            <a:avLst/>
          </a:prstGeom>
        </p:spPr>
        <p:txBody>
          <a:bodyPr anchor="t" rtlCol="false" tIns="0" lIns="0" bIns="0" rIns="0">
            <a:spAutoFit/>
          </a:bodyPr>
          <a:lstStyle/>
          <a:p>
            <a:pPr algn="ctr">
              <a:lnSpc>
                <a:spcPts val="9536"/>
              </a:lnSpc>
            </a:pPr>
            <a:r>
              <a:rPr lang="en-US" b="true" sz="6812">
                <a:solidFill>
                  <a:srgbClr val="6D1212"/>
                </a:solidFill>
                <a:latin typeface="Montserrat Ultra-Bold"/>
                <a:ea typeface="Montserrat Ultra-Bold"/>
                <a:cs typeface="Montserrat Ultra-Bold"/>
                <a:sym typeface="Montserrat Ultra-Bold"/>
              </a:rPr>
              <a:t>KESIMPULAN </a:t>
            </a:r>
          </a:p>
        </p:txBody>
      </p:sp>
      <p:grpSp>
        <p:nvGrpSpPr>
          <p:cNvPr name="Group 7" id="7"/>
          <p:cNvGrpSpPr/>
          <p:nvPr/>
        </p:nvGrpSpPr>
        <p:grpSpPr>
          <a:xfrm rot="0">
            <a:off x="2492958" y="2759750"/>
            <a:ext cx="13811596" cy="1278209"/>
            <a:chOff x="0" y="0"/>
            <a:chExt cx="18415461" cy="1704278"/>
          </a:xfrm>
        </p:grpSpPr>
        <p:grpSp>
          <p:nvGrpSpPr>
            <p:cNvPr name="Group 8" id="8"/>
            <p:cNvGrpSpPr/>
            <p:nvPr/>
          </p:nvGrpSpPr>
          <p:grpSpPr>
            <a:xfrm rot="0">
              <a:off x="88900" y="127000"/>
              <a:ext cx="18326561" cy="1577278"/>
              <a:chOff x="0" y="0"/>
              <a:chExt cx="3620061" cy="311561"/>
            </a:xfrm>
          </p:grpSpPr>
          <p:sp>
            <p:nvSpPr>
              <p:cNvPr name="Freeform 9" id="9"/>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FFBA1F"/>
              </a:solidFill>
            </p:spPr>
          </p:sp>
          <p:sp>
            <p:nvSpPr>
              <p:cNvPr name="TextBox 10" id="10"/>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0" y="0"/>
              <a:ext cx="18326561" cy="1577278"/>
              <a:chOff x="0" y="0"/>
              <a:chExt cx="3620061" cy="311561"/>
            </a:xfrm>
          </p:grpSpPr>
          <p:sp>
            <p:nvSpPr>
              <p:cNvPr name="Freeform 12" id="12"/>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4B0000"/>
              </a:solidFill>
            </p:spPr>
          </p:sp>
          <p:sp>
            <p:nvSpPr>
              <p:cNvPr name="TextBox 13" id="13"/>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823568" y="148448"/>
              <a:ext cx="16088974" cy="1211425"/>
            </a:xfrm>
            <a:prstGeom prst="rect">
              <a:avLst/>
            </a:prstGeom>
          </p:spPr>
          <p:txBody>
            <a:bodyPr anchor="t" rtlCol="false" tIns="0" lIns="0" bIns="0" rIns="0">
              <a:spAutoFit/>
            </a:bodyPr>
            <a:lstStyle/>
            <a:p>
              <a:pPr algn="just">
                <a:lnSpc>
                  <a:spcPts val="3733"/>
                </a:lnSpc>
                <a:spcBef>
                  <a:spcPct val="0"/>
                </a:spcBef>
              </a:pPr>
              <a:r>
                <a:rPr lang="en-US" b="true" sz="2667">
                  <a:solidFill>
                    <a:srgbClr val="FFFFFF"/>
                  </a:solidFill>
                  <a:latin typeface="Canva Sans Bold"/>
                  <a:ea typeface="Canva Sans Bold"/>
                  <a:cs typeface="Canva Sans Bold"/>
                  <a:sym typeface="Canva Sans Bold"/>
                </a:rPr>
                <a:t>Tipe deposit sangat berpengaruh: pelanggan tanpa deposit (No Deposit) mungkin lebih sering membatalkan.</a:t>
              </a:r>
            </a:p>
          </p:txBody>
        </p:sp>
      </p:grpSp>
      <p:grpSp>
        <p:nvGrpSpPr>
          <p:cNvPr name="Group 15" id="15"/>
          <p:cNvGrpSpPr/>
          <p:nvPr/>
        </p:nvGrpSpPr>
        <p:grpSpPr>
          <a:xfrm rot="0">
            <a:off x="2492958" y="4227111"/>
            <a:ext cx="13811596" cy="1278209"/>
            <a:chOff x="0" y="0"/>
            <a:chExt cx="18415461" cy="1704278"/>
          </a:xfrm>
        </p:grpSpPr>
        <p:grpSp>
          <p:nvGrpSpPr>
            <p:cNvPr name="Group 16" id="16"/>
            <p:cNvGrpSpPr/>
            <p:nvPr/>
          </p:nvGrpSpPr>
          <p:grpSpPr>
            <a:xfrm rot="0">
              <a:off x="88900" y="127000"/>
              <a:ext cx="18326561" cy="1577278"/>
              <a:chOff x="0" y="0"/>
              <a:chExt cx="3620061" cy="311561"/>
            </a:xfrm>
          </p:grpSpPr>
          <p:sp>
            <p:nvSpPr>
              <p:cNvPr name="Freeform 17" id="17"/>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FFBA1F"/>
              </a:solidFill>
            </p:spPr>
          </p:sp>
          <p:sp>
            <p:nvSpPr>
              <p:cNvPr name="TextBox 18" id="18"/>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0" y="0"/>
              <a:ext cx="18326561" cy="1577278"/>
              <a:chOff x="0" y="0"/>
              <a:chExt cx="3620061" cy="311561"/>
            </a:xfrm>
          </p:grpSpPr>
          <p:sp>
            <p:nvSpPr>
              <p:cNvPr name="Freeform 20" id="20"/>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4B0000"/>
              </a:solidFill>
            </p:spPr>
          </p:sp>
          <p:sp>
            <p:nvSpPr>
              <p:cNvPr name="TextBox 21" id="21"/>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823568" y="148448"/>
              <a:ext cx="16088974" cy="1211425"/>
            </a:xfrm>
            <a:prstGeom prst="rect">
              <a:avLst/>
            </a:prstGeom>
          </p:spPr>
          <p:txBody>
            <a:bodyPr anchor="t" rtlCol="false" tIns="0" lIns="0" bIns="0" rIns="0">
              <a:spAutoFit/>
            </a:bodyPr>
            <a:lstStyle/>
            <a:p>
              <a:pPr algn="just">
                <a:lnSpc>
                  <a:spcPts val="3733"/>
                </a:lnSpc>
                <a:spcBef>
                  <a:spcPct val="0"/>
                </a:spcBef>
              </a:pPr>
              <a:r>
                <a:rPr lang="en-US" b="true" sz="2667">
                  <a:solidFill>
                    <a:srgbClr val="FFFFFF"/>
                  </a:solidFill>
                  <a:latin typeface="Canva Sans Bold"/>
                  <a:ea typeface="Canva Sans Bold"/>
                  <a:cs typeface="Canva Sans Bold"/>
                  <a:sym typeface="Canva Sans Bold"/>
                </a:rPr>
                <a:t>Fitur booking_changes dan previous_cancellations bisa menjadi indikator perilaku pelanggan yang tidak konsisten.</a:t>
              </a:r>
            </a:p>
          </p:txBody>
        </p:sp>
      </p:grpSp>
      <p:grpSp>
        <p:nvGrpSpPr>
          <p:cNvPr name="Group 23" id="23"/>
          <p:cNvGrpSpPr/>
          <p:nvPr/>
        </p:nvGrpSpPr>
        <p:grpSpPr>
          <a:xfrm rot="0">
            <a:off x="2492958" y="5695820"/>
            <a:ext cx="13811596" cy="1278209"/>
            <a:chOff x="0" y="0"/>
            <a:chExt cx="18415461" cy="1704278"/>
          </a:xfrm>
        </p:grpSpPr>
        <p:grpSp>
          <p:nvGrpSpPr>
            <p:cNvPr name="Group 24" id="24"/>
            <p:cNvGrpSpPr/>
            <p:nvPr/>
          </p:nvGrpSpPr>
          <p:grpSpPr>
            <a:xfrm rot="0">
              <a:off x="88900" y="127000"/>
              <a:ext cx="18326561" cy="1577278"/>
              <a:chOff x="0" y="0"/>
              <a:chExt cx="3620061" cy="311561"/>
            </a:xfrm>
          </p:grpSpPr>
          <p:sp>
            <p:nvSpPr>
              <p:cNvPr name="Freeform 25" id="25"/>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FFBA1F"/>
              </a:solidFill>
            </p:spPr>
          </p:sp>
          <p:sp>
            <p:nvSpPr>
              <p:cNvPr name="TextBox 26" id="26"/>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0" y="0"/>
              <a:ext cx="18326561" cy="1577278"/>
              <a:chOff x="0" y="0"/>
              <a:chExt cx="3620061" cy="311561"/>
            </a:xfrm>
          </p:grpSpPr>
          <p:sp>
            <p:nvSpPr>
              <p:cNvPr name="Freeform 28" id="28"/>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4B0000"/>
              </a:solidFill>
            </p:spPr>
          </p:sp>
          <p:sp>
            <p:nvSpPr>
              <p:cNvPr name="TextBox 29" id="29"/>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sp>
          <p:nvSpPr>
            <p:cNvPr name="TextBox 30" id="30"/>
            <p:cNvSpPr txBox="true"/>
            <p:nvPr/>
          </p:nvSpPr>
          <p:spPr>
            <a:xfrm rot="0">
              <a:off x="823568" y="148448"/>
              <a:ext cx="16088974" cy="1211425"/>
            </a:xfrm>
            <a:prstGeom prst="rect">
              <a:avLst/>
            </a:prstGeom>
          </p:spPr>
          <p:txBody>
            <a:bodyPr anchor="t" rtlCol="false" tIns="0" lIns="0" bIns="0" rIns="0">
              <a:spAutoFit/>
            </a:bodyPr>
            <a:lstStyle/>
            <a:p>
              <a:pPr algn="just">
                <a:lnSpc>
                  <a:spcPts val="3733"/>
                </a:lnSpc>
                <a:spcBef>
                  <a:spcPct val="0"/>
                </a:spcBef>
              </a:pPr>
              <a:r>
                <a:rPr lang="en-US" b="true" sz="2667">
                  <a:solidFill>
                    <a:srgbClr val="FFFFFF"/>
                  </a:solidFill>
                  <a:latin typeface="Canva Sans Bold"/>
                  <a:ea typeface="Canva Sans Bold"/>
                  <a:cs typeface="Canva Sans Bold"/>
                  <a:sym typeface="Canva Sans Bold"/>
                </a:rPr>
                <a:t>Pelanggan dengan lead_time yang tinggi berpotensi membatalkan lebih besar.</a:t>
              </a:r>
            </a:p>
          </p:txBody>
        </p:sp>
      </p:grpSp>
      <p:grpSp>
        <p:nvGrpSpPr>
          <p:cNvPr name="Group 31" id="31"/>
          <p:cNvGrpSpPr/>
          <p:nvPr/>
        </p:nvGrpSpPr>
        <p:grpSpPr>
          <a:xfrm rot="0">
            <a:off x="2492958" y="7164529"/>
            <a:ext cx="13811596" cy="1278209"/>
            <a:chOff x="0" y="0"/>
            <a:chExt cx="18415461" cy="1704278"/>
          </a:xfrm>
        </p:grpSpPr>
        <p:grpSp>
          <p:nvGrpSpPr>
            <p:cNvPr name="Group 32" id="32"/>
            <p:cNvGrpSpPr/>
            <p:nvPr/>
          </p:nvGrpSpPr>
          <p:grpSpPr>
            <a:xfrm rot="0">
              <a:off x="88900" y="127000"/>
              <a:ext cx="18326561" cy="1577278"/>
              <a:chOff x="0" y="0"/>
              <a:chExt cx="3620061" cy="311561"/>
            </a:xfrm>
          </p:grpSpPr>
          <p:sp>
            <p:nvSpPr>
              <p:cNvPr name="Freeform 33" id="33"/>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FFBA1F"/>
              </a:solidFill>
            </p:spPr>
          </p:sp>
          <p:sp>
            <p:nvSpPr>
              <p:cNvPr name="TextBox 34" id="34"/>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grpSp>
          <p:nvGrpSpPr>
            <p:cNvPr name="Group 35" id="35"/>
            <p:cNvGrpSpPr/>
            <p:nvPr/>
          </p:nvGrpSpPr>
          <p:grpSpPr>
            <a:xfrm rot="0">
              <a:off x="0" y="0"/>
              <a:ext cx="18326561" cy="1577278"/>
              <a:chOff x="0" y="0"/>
              <a:chExt cx="3620061" cy="311561"/>
            </a:xfrm>
          </p:grpSpPr>
          <p:sp>
            <p:nvSpPr>
              <p:cNvPr name="Freeform 36" id="36"/>
              <p:cNvSpPr/>
              <p:nvPr/>
            </p:nvSpPr>
            <p:spPr>
              <a:xfrm flipH="false" flipV="false" rot="0">
                <a:off x="0" y="0"/>
                <a:ext cx="3620062" cy="311561"/>
              </a:xfrm>
              <a:custGeom>
                <a:avLst/>
                <a:gdLst/>
                <a:ahLst/>
                <a:cxnLst/>
                <a:rect r="r" b="b" t="t" l="l"/>
                <a:pathLst>
                  <a:path h="311561" w="3620062">
                    <a:moveTo>
                      <a:pt x="37175" y="0"/>
                    </a:moveTo>
                    <a:lnTo>
                      <a:pt x="3582887" y="0"/>
                    </a:lnTo>
                    <a:cubicBezTo>
                      <a:pt x="3603418" y="0"/>
                      <a:pt x="3620062" y="16644"/>
                      <a:pt x="3620062" y="37175"/>
                    </a:cubicBezTo>
                    <a:lnTo>
                      <a:pt x="3620062" y="274386"/>
                    </a:lnTo>
                    <a:cubicBezTo>
                      <a:pt x="3620062" y="294917"/>
                      <a:pt x="3603418" y="311561"/>
                      <a:pt x="3582887" y="311561"/>
                    </a:cubicBezTo>
                    <a:lnTo>
                      <a:pt x="37175" y="311561"/>
                    </a:lnTo>
                    <a:cubicBezTo>
                      <a:pt x="16644" y="311561"/>
                      <a:pt x="0" y="294917"/>
                      <a:pt x="0" y="274386"/>
                    </a:cubicBezTo>
                    <a:lnTo>
                      <a:pt x="0" y="37175"/>
                    </a:lnTo>
                    <a:cubicBezTo>
                      <a:pt x="0" y="16644"/>
                      <a:pt x="16644" y="0"/>
                      <a:pt x="37175" y="0"/>
                    </a:cubicBezTo>
                    <a:close/>
                  </a:path>
                </a:pathLst>
              </a:custGeom>
              <a:solidFill>
                <a:srgbClr val="4B0000"/>
              </a:solidFill>
            </p:spPr>
          </p:sp>
          <p:sp>
            <p:nvSpPr>
              <p:cNvPr name="TextBox 37" id="37"/>
              <p:cNvSpPr txBox="true"/>
              <p:nvPr/>
            </p:nvSpPr>
            <p:spPr>
              <a:xfrm>
                <a:off x="0" y="-47625"/>
                <a:ext cx="3620061" cy="359186"/>
              </a:xfrm>
              <a:prstGeom prst="rect">
                <a:avLst/>
              </a:prstGeom>
            </p:spPr>
            <p:txBody>
              <a:bodyPr anchor="ctr" rtlCol="false" tIns="50800" lIns="50800" bIns="50800" rIns="50800"/>
              <a:lstStyle/>
              <a:p>
                <a:pPr algn="ctr">
                  <a:lnSpc>
                    <a:spcPts val="3499"/>
                  </a:lnSpc>
                </a:pPr>
              </a:p>
            </p:txBody>
          </p:sp>
        </p:grpSp>
        <p:sp>
          <p:nvSpPr>
            <p:cNvPr name="TextBox 38" id="38"/>
            <p:cNvSpPr txBox="true"/>
            <p:nvPr/>
          </p:nvSpPr>
          <p:spPr>
            <a:xfrm rot="0">
              <a:off x="823568" y="148448"/>
              <a:ext cx="16088974" cy="589125"/>
            </a:xfrm>
            <a:prstGeom prst="rect">
              <a:avLst/>
            </a:prstGeom>
          </p:spPr>
          <p:txBody>
            <a:bodyPr anchor="t" rtlCol="false" tIns="0" lIns="0" bIns="0" rIns="0">
              <a:spAutoFit/>
            </a:bodyPr>
            <a:lstStyle/>
            <a:p>
              <a:pPr algn="just">
                <a:lnSpc>
                  <a:spcPts val="3733"/>
                </a:lnSpc>
                <a:spcBef>
                  <a:spcPct val="0"/>
                </a:spcBef>
              </a:pPr>
              <a:r>
                <a:rPr lang="en-US" b="true" sz="2667">
                  <a:solidFill>
                    <a:srgbClr val="FFFFFF"/>
                  </a:solidFill>
                  <a:latin typeface="Canva Sans Bold"/>
                  <a:ea typeface="Canva Sans Bold"/>
                  <a:cs typeface="Canva Sans Bold"/>
                  <a:sym typeface="Canva Sans Bold"/>
                </a:rPr>
                <a:t>Fitur adr (harga kamar) juga dapat berperan, apalagi jika harga tinggi.</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4586" y="8916725"/>
            <a:ext cx="683150" cy="683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5400000">
            <a:off x="-152539" y="8738751"/>
            <a:ext cx="683150" cy="1039097"/>
            <a:chOff x="0" y="0"/>
            <a:chExt cx="660400" cy="1004494"/>
          </a:xfrm>
        </p:grpSpPr>
        <p:sp>
          <p:nvSpPr>
            <p:cNvPr name="Freeform 6" id="6"/>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7" id="7"/>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7726757" y="747310"/>
            <a:ext cx="512068" cy="409961"/>
            <a:chOff x="0" y="0"/>
            <a:chExt cx="682757" cy="546614"/>
          </a:xfrm>
        </p:grpSpPr>
        <p:grpSp>
          <p:nvGrpSpPr>
            <p:cNvPr name="Group 9" id="9"/>
            <p:cNvGrpSpPr/>
            <p:nvPr/>
          </p:nvGrpSpPr>
          <p:grpSpPr>
            <a:xfrm rot="0">
              <a:off x="0" y="0"/>
              <a:ext cx="682757" cy="117548"/>
              <a:chOff x="0" y="0"/>
              <a:chExt cx="193278" cy="33276"/>
            </a:xfrm>
          </p:grpSpPr>
          <p:sp>
            <p:nvSpPr>
              <p:cNvPr name="Freeform 10" id="10"/>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1" id="11"/>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0" y="214533"/>
              <a:ext cx="682757" cy="117548"/>
              <a:chOff x="0" y="0"/>
              <a:chExt cx="193278" cy="33276"/>
            </a:xfrm>
          </p:grpSpPr>
          <p:sp>
            <p:nvSpPr>
              <p:cNvPr name="Freeform 13" id="1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4" id="1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0" y="429067"/>
              <a:ext cx="682757" cy="117548"/>
              <a:chOff x="0" y="0"/>
              <a:chExt cx="193278" cy="33276"/>
            </a:xfrm>
          </p:grpSpPr>
          <p:sp>
            <p:nvSpPr>
              <p:cNvPr name="Freeform 16" id="1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7" id="1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sp>
        <p:nvSpPr>
          <p:cNvPr name="TextBox 18" id="18"/>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03</a:t>
            </a:r>
          </a:p>
        </p:txBody>
      </p:sp>
      <p:sp>
        <p:nvSpPr>
          <p:cNvPr name="TextBox 19" id="19"/>
          <p:cNvSpPr txBox="true"/>
          <p:nvPr/>
        </p:nvSpPr>
        <p:spPr>
          <a:xfrm rot="0">
            <a:off x="2036305" y="861610"/>
            <a:ext cx="13004153" cy="1562101"/>
          </a:xfrm>
          <a:prstGeom prst="rect">
            <a:avLst/>
          </a:prstGeom>
        </p:spPr>
        <p:txBody>
          <a:bodyPr anchor="t" rtlCol="false" tIns="0" lIns="0" bIns="0" rIns="0">
            <a:spAutoFit/>
          </a:bodyPr>
          <a:lstStyle/>
          <a:p>
            <a:pPr algn="l">
              <a:lnSpc>
                <a:spcPts val="6000"/>
              </a:lnSpc>
            </a:pPr>
            <a:r>
              <a:rPr lang="en-US" sz="6000" b="true">
                <a:solidFill>
                  <a:srgbClr val="000000"/>
                </a:solidFill>
                <a:latin typeface="Montserrat Bold"/>
                <a:ea typeface="Montserrat Bold"/>
                <a:cs typeface="Montserrat Bold"/>
                <a:sym typeface="Montserrat Bold"/>
              </a:rPr>
              <a:t>MENGAPA FOKUS PADA HOTEL BOOKING CANCELLATIONS?</a:t>
            </a:r>
          </a:p>
        </p:txBody>
      </p:sp>
      <p:grpSp>
        <p:nvGrpSpPr>
          <p:cNvPr name="Group 20" id="20"/>
          <p:cNvGrpSpPr/>
          <p:nvPr/>
        </p:nvGrpSpPr>
        <p:grpSpPr>
          <a:xfrm rot="0">
            <a:off x="17277566" y="2428766"/>
            <a:ext cx="1922518" cy="6487959"/>
            <a:chOff x="0" y="0"/>
            <a:chExt cx="506342" cy="1708763"/>
          </a:xfrm>
        </p:grpSpPr>
        <p:sp>
          <p:nvSpPr>
            <p:cNvPr name="Freeform 21" id="21"/>
            <p:cNvSpPr/>
            <p:nvPr/>
          </p:nvSpPr>
          <p:spPr>
            <a:xfrm flipH="false" flipV="false" rot="0">
              <a:off x="0" y="0"/>
              <a:ext cx="506342" cy="1708763"/>
            </a:xfrm>
            <a:custGeom>
              <a:avLst/>
              <a:gdLst/>
              <a:ahLst/>
              <a:cxnLst/>
              <a:rect r="r" b="b" t="t" l="l"/>
              <a:pathLst>
                <a:path h="1708763" w="506342">
                  <a:moveTo>
                    <a:pt x="120809" y="0"/>
                  </a:moveTo>
                  <a:lnTo>
                    <a:pt x="385533" y="0"/>
                  </a:lnTo>
                  <a:cubicBezTo>
                    <a:pt x="452254" y="0"/>
                    <a:pt x="506342" y="54088"/>
                    <a:pt x="506342" y="120809"/>
                  </a:cubicBezTo>
                  <a:lnTo>
                    <a:pt x="506342" y="1587954"/>
                  </a:lnTo>
                  <a:cubicBezTo>
                    <a:pt x="506342" y="1654675"/>
                    <a:pt x="452254" y="1708763"/>
                    <a:pt x="385533" y="1708763"/>
                  </a:cubicBezTo>
                  <a:lnTo>
                    <a:pt x="120809" y="1708763"/>
                  </a:lnTo>
                  <a:cubicBezTo>
                    <a:pt x="54088" y="1708763"/>
                    <a:pt x="0" y="1654675"/>
                    <a:pt x="0" y="1587954"/>
                  </a:cubicBezTo>
                  <a:lnTo>
                    <a:pt x="0" y="120809"/>
                  </a:lnTo>
                  <a:cubicBezTo>
                    <a:pt x="0" y="54088"/>
                    <a:pt x="54088" y="0"/>
                    <a:pt x="120809" y="0"/>
                  </a:cubicBezTo>
                  <a:close/>
                </a:path>
              </a:pathLst>
            </a:custGeom>
            <a:solidFill>
              <a:srgbClr val="4B0000"/>
            </a:solidFill>
          </p:spPr>
        </p:sp>
        <p:sp>
          <p:nvSpPr>
            <p:cNvPr name="TextBox 22" id="22"/>
            <p:cNvSpPr txBox="true"/>
            <p:nvPr/>
          </p:nvSpPr>
          <p:spPr>
            <a:xfrm>
              <a:off x="0" y="-47625"/>
              <a:ext cx="506342" cy="1756388"/>
            </a:xfrm>
            <a:prstGeom prst="rect">
              <a:avLst/>
            </a:prstGeom>
          </p:spPr>
          <p:txBody>
            <a:bodyPr anchor="ctr" rtlCol="false" tIns="50800" lIns="50800" bIns="50800" rIns="50800"/>
            <a:lstStyle/>
            <a:p>
              <a:pPr algn="ctr">
                <a:lnSpc>
                  <a:spcPts val="3499"/>
                </a:lnSpc>
              </a:pPr>
            </a:p>
          </p:txBody>
        </p:sp>
      </p:grpSp>
      <p:sp>
        <p:nvSpPr>
          <p:cNvPr name="TextBox 23" id="23"/>
          <p:cNvSpPr txBox="true"/>
          <p:nvPr/>
        </p:nvSpPr>
        <p:spPr>
          <a:xfrm rot="0">
            <a:off x="2981679" y="3506526"/>
            <a:ext cx="12194963" cy="960120"/>
          </a:xfrm>
          <a:prstGeom prst="rect">
            <a:avLst/>
          </a:prstGeom>
        </p:spPr>
        <p:txBody>
          <a:bodyPr anchor="t" rtlCol="false" tIns="0" lIns="0" bIns="0" rIns="0">
            <a:spAutoFit/>
          </a:bodyPr>
          <a:lstStyle/>
          <a:p>
            <a:pPr algn="l">
              <a:lnSpc>
                <a:spcPts val="3779"/>
              </a:lnSpc>
            </a:pPr>
            <a:r>
              <a:rPr lang="en-US" sz="2700">
                <a:solidFill>
                  <a:srgbClr val="000000"/>
                </a:solidFill>
                <a:latin typeface="Poppins"/>
                <a:ea typeface="Poppins"/>
                <a:cs typeface="Poppins"/>
                <a:sym typeface="Poppins"/>
              </a:rPr>
              <a:t>Pembatalan mengurangi tingkat hunian dan menyebabkan kerugian finansial.</a:t>
            </a:r>
          </a:p>
        </p:txBody>
      </p:sp>
      <p:grpSp>
        <p:nvGrpSpPr>
          <p:cNvPr name="Group 24" id="24"/>
          <p:cNvGrpSpPr/>
          <p:nvPr/>
        </p:nvGrpSpPr>
        <p:grpSpPr>
          <a:xfrm rot="0">
            <a:off x="-1560681" y="2428766"/>
            <a:ext cx="2775323" cy="1744933"/>
            <a:chOff x="0" y="0"/>
            <a:chExt cx="730949" cy="459571"/>
          </a:xfrm>
        </p:grpSpPr>
        <p:sp>
          <p:nvSpPr>
            <p:cNvPr name="Freeform 25" id="25"/>
            <p:cNvSpPr/>
            <p:nvPr/>
          </p:nvSpPr>
          <p:spPr>
            <a:xfrm flipH="false" flipV="false" rot="0">
              <a:off x="0" y="0"/>
              <a:ext cx="730949" cy="459571"/>
            </a:xfrm>
            <a:custGeom>
              <a:avLst/>
              <a:gdLst/>
              <a:ahLst/>
              <a:cxnLst/>
              <a:rect r="r" b="b" t="t" l="l"/>
              <a:pathLst>
                <a:path h="459571" w="730949">
                  <a:moveTo>
                    <a:pt x="83687" y="0"/>
                  </a:moveTo>
                  <a:lnTo>
                    <a:pt x="647263" y="0"/>
                  </a:lnTo>
                  <a:cubicBezTo>
                    <a:pt x="669458" y="0"/>
                    <a:pt x="690744" y="8817"/>
                    <a:pt x="706438" y="24511"/>
                  </a:cubicBezTo>
                  <a:cubicBezTo>
                    <a:pt x="722132" y="40206"/>
                    <a:pt x="730949" y="61492"/>
                    <a:pt x="730949" y="83687"/>
                  </a:cubicBezTo>
                  <a:lnTo>
                    <a:pt x="730949" y="375884"/>
                  </a:lnTo>
                  <a:cubicBezTo>
                    <a:pt x="730949" y="398079"/>
                    <a:pt x="722132" y="419365"/>
                    <a:pt x="706438" y="435060"/>
                  </a:cubicBezTo>
                  <a:cubicBezTo>
                    <a:pt x="690744" y="450754"/>
                    <a:pt x="669458" y="459571"/>
                    <a:pt x="647263" y="459571"/>
                  </a:cubicBezTo>
                  <a:lnTo>
                    <a:pt x="83687" y="459571"/>
                  </a:lnTo>
                  <a:cubicBezTo>
                    <a:pt x="61492" y="459571"/>
                    <a:pt x="40206" y="450754"/>
                    <a:pt x="24511" y="435060"/>
                  </a:cubicBezTo>
                  <a:cubicBezTo>
                    <a:pt x="8817" y="419365"/>
                    <a:pt x="0" y="398079"/>
                    <a:pt x="0" y="375884"/>
                  </a:cubicBezTo>
                  <a:lnTo>
                    <a:pt x="0" y="83687"/>
                  </a:lnTo>
                  <a:cubicBezTo>
                    <a:pt x="0" y="61492"/>
                    <a:pt x="8817" y="40206"/>
                    <a:pt x="24511" y="24511"/>
                  </a:cubicBezTo>
                  <a:cubicBezTo>
                    <a:pt x="40206" y="8817"/>
                    <a:pt x="61492" y="0"/>
                    <a:pt x="83687" y="0"/>
                  </a:cubicBezTo>
                  <a:close/>
                </a:path>
              </a:pathLst>
            </a:custGeom>
            <a:solidFill>
              <a:srgbClr val="4B0000"/>
            </a:solidFill>
          </p:spPr>
        </p:sp>
        <p:sp>
          <p:nvSpPr>
            <p:cNvPr name="TextBox 26" id="26"/>
            <p:cNvSpPr txBox="true"/>
            <p:nvPr/>
          </p:nvSpPr>
          <p:spPr>
            <a:xfrm>
              <a:off x="0" y="-47625"/>
              <a:ext cx="730949" cy="507196"/>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662055" y="-747310"/>
            <a:ext cx="1496642" cy="1494619"/>
          </a:xfrm>
          <a:custGeom>
            <a:avLst/>
            <a:gdLst/>
            <a:ahLst/>
            <a:cxnLst/>
            <a:rect r="r" b="b" t="t" l="l"/>
            <a:pathLst>
              <a:path h="1494619" w="1496642">
                <a:moveTo>
                  <a:pt x="0" y="0"/>
                </a:moveTo>
                <a:lnTo>
                  <a:pt x="1496641" y="0"/>
                </a:lnTo>
                <a:lnTo>
                  <a:pt x="1496641" y="1494620"/>
                </a:lnTo>
                <a:lnTo>
                  <a:pt x="0" y="1494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173019" y="-259285"/>
            <a:ext cx="518569" cy="51856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31" id="31"/>
          <p:cNvSpPr txBox="true"/>
          <p:nvPr/>
        </p:nvSpPr>
        <p:spPr>
          <a:xfrm rot="0">
            <a:off x="2981679" y="2901761"/>
            <a:ext cx="9943604" cy="542925"/>
          </a:xfrm>
          <a:prstGeom prst="rect">
            <a:avLst/>
          </a:prstGeom>
        </p:spPr>
        <p:txBody>
          <a:bodyPr anchor="t" rtlCol="false" tIns="0" lIns="0" bIns="0" rIns="0">
            <a:spAutoFit/>
          </a:bodyPr>
          <a:lstStyle/>
          <a:p>
            <a:pPr algn="l">
              <a:lnSpc>
                <a:spcPts val="4200"/>
              </a:lnSpc>
            </a:pPr>
            <a:r>
              <a:rPr lang="en-US" sz="3000" b="true">
                <a:solidFill>
                  <a:srgbClr val="4B0000"/>
                </a:solidFill>
                <a:latin typeface="Poppins Medium"/>
                <a:ea typeface="Poppins Medium"/>
                <a:cs typeface="Poppins Medium"/>
                <a:sym typeface="Poppins Medium"/>
              </a:rPr>
              <a:t>Dampak langsung terhadap pendapatan hotel</a:t>
            </a:r>
          </a:p>
        </p:txBody>
      </p:sp>
      <p:sp>
        <p:nvSpPr>
          <p:cNvPr name="Freeform 32" id="32"/>
          <p:cNvSpPr/>
          <p:nvPr/>
        </p:nvSpPr>
        <p:spPr>
          <a:xfrm flipH="false" flipV="false" rot="0">
            <a:off x="2203574" y="3119678"/>
            <a:ext cx="393613" cy="363108"/>
          </a:xfrm>
          <a:custGeom>
            <a:avLst/>
            <a:gdLst/>
            <a:ahLst/>
            <a:cxnLst/>
            <a:rect r="r" b="b" t="t" l="l"/>
            <a:pathLst>
              <a:path h="363108" w="393613">
                <a:moveTo>
                  <a:pt x="0" y="0"/>
                </a:moveTo>
                <a:lnTo>
                  <a:pt x="393613" y="0"/>
                </a:lnTo>
                <a:lnTo>
                  <a:pt x="393613" y="363108"/>
                </a:lnTo>
                <a:lnTo>
                  <a:pt x="0" y="363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3" id="33"/>
          <p:cNvGrpSpPr/>
          <p:nvPr/>
        </p:nvGrpSpPr>
        <p:grpSpPr>
          <a:xfrm rot="0">
            <a:off x="2203574" y="4686300"/>
            <a:ext cx="13037908" cy="1474470"/>
            <a:chOff x="0" y="0"/>
            <a:chExt cx="17383877" cy="1965960"/>
          </a:xfrm>
        </p:grpSpPr>
        <p:sp>
          <p:nvSpPr>
            <p:cNvPr name="TextBox 34" id="34"/>
            <p:cNvSpPr txBox="true"/>
            <p:nvPr/>
          </p:nvSpPr>
          <p:spPr>
            <a:xfrm rot="0">
              <a:off x="1037474" y="-85725"/>
              <a:ext cx="12180188" cy="695325"/>
            </a:xfrm>
            <a:prstGeom prst="rect">
              <a:avLst/>
            </a:prstGeom>
          </p:spPr>
          <p:txBody>
            <a:bodyPr anchor="t" rtlCol="false" tIns="0" lIns="0" bIns="0" rIns="0">
              <a:spAutoFit/>
            </a:bodyPr>
            <a:lstStyle/>
            <a:p>
              <a:pPr algn="l">
                <a:lnSpc>
                  <a:spcPts val="4200"/>
                </a:lnSpc>
              </a:pPr>
              <a:r>
                <a:rPr lang="en-US" sz="3000" b="true">
                  <a:solidFill>
                    <a:srgbClr val="4B0000"/>
                  </a:solidFill>
                  <a:latin typeface="Poppins Medium"/>
                  <a:ea typeface="Poppins Medium"/>
                  <a:cs typeface="Poppins Medium"/>
                  <a:sym typeface="Poppins Medium"/>
                </a:rPr>
                <a:t>Peluang untuk prediksi dan pencegahan</a:t>
              </a:r>
            </a:p>
          </p:txBody>
        </p:sp>
        <p:sp>
          <p:nvSpPr>
            <p:cNvPr name="Freeform 35" id="35"/>
            <p:cNvSpPr/>
            <p:nvPr/>
          </p:nvSpPr>
          <p:spPr>
            <a:xfrm flipH="false" flipV="false" rot="0">
              <a:off x="0" y="0"/>
              <a:ext cx="524817" cy="484144"/>
            </a:xfrm>
            <a:custGeom>
              <a:avLst/>
              <a:gdLst/>
              <a:ahLst/>
              <a:cxnLst/>
              <a:rect r="r" b="b" t="t" l="l"/>
              <a:pathLst>
                <a:path h="484144" w="524817">
                  <a:moveTo>
                    <a:pt x="0" y="0"/>
                  </a:moveTo>
                  <a:lnTo>
                    <a:pt x="524817" y="0"/>
                  </a:lnTo>
                  <a:lnTo>
                    <a:pt x="524817" y="484144"/>
                  </a:lnTo>
                  <a:lnTo>
                    <a:pt x="0" y="4841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1123926" y="711200"/>
              <a:ext cx="16259951" cy="1254760"/>
            </a:xfrm>
            <a:prstGeom prst="rect">
              <a:avLst/>
            </a:prstGeom>
          </p:spPr>
          <p:txBody>
            <a:bodyPr anchor="t" rtlCol="false" tIns="0" lIns="0" bIns="0" rIns="0">
              <a:spAutoFit/>
            </a:bodyPr>
            <a:lstStyle/>
            <a:p>
              <a:pPr algn="l">
                <a:lnSpc>
                  <a:spcPts val="3779"/>
                </a:lnSpc>
              </a:pPr>
              <a:r>
                <a:rPr lang="en-US" sz="2700">
                  <a:solidFill>
                    <a:srgbClr val="000000"/>
                  </a:solidFill>
                  <a:latin typeface="Poppins"/>
                  <a:ea typeface="Poppins"/>
                  <a:cs typeface="Poppins"/>
                  <a:sym typeface="Poppins"/>
                </a:rPr>
                <a:t>Dengan data sains, pembatalan bisa diprediksi sehingga hotel dapat mengambil langkah proaktif.</a:t>
              </a:r>
            </a:p>
          </p:txBody>
        </p:sp>
      </p:grpSp>
      <p:sp>
        <p:nvSpPr>
          <p:cNvPr name="TextBox 37" id="37"/>
          <p:cNvSpPr txBox="true"/>
          <p:nvPr/>
        </p:nvSpPr>
        <p:spPr>
          <a:xfrm rot="0">
            <a:off x="2981679" y="6294120"/>
            <a:ext cx="11783555" cy="542925"/>
          </a:xfrm>
          <a:prstGeom prst="rect">
            <a:avLst/>
          </a:prstGeom>
        </p:spPr>
        <p:txBody>
          <a:bodyPr anchor="t" rtlCol="false" tIns="0" lIns="0" bIns="0" rIns="0">
            <a:spAutoFit/>
          </a:bodyPr>
          <a:lstStyle/>
          <a:p>
            <a:pPr algn="l">
              <a:lnSpc>
                <a:spcPts val="4200"/>
              </a:lnSpc>
            </a:pPr>
            <a:r>
              <a:rPr lang="en-US" sz="3000" b="true">
                <a:solidFill>
                  <a:srgbClr val="4B0000"/>
                </a:solidFill>
                <a:latin typeface="Poppins Medium"/>
                <a:ea typeface="Poppins Medium"/>
                <a:cs typeface="Poppins Medium"/>
                <a:sym typeface="Poppins Medium"/>
              </a:rPr>
              <a:t>Menunjang pengambilan keputusan manajerial</a:t>
            </a:r>
          </a:p>
        </p:txBody>
      </p:sp>
      <p:sp>
        <p:nvSpPr>
          <p:cNvPr name="Freeform 38" id="38"/>
          <p:cNvSpPr/>
          <p:nvPr/>
        </p:nvSpPr>
        <p:spPr>
          <a:xfrm flipH="false" flipV="false" rot="0">
            <a:off x="2203574" y="6379845"/>
            <a:ext cx="393613" cy="363108"/>
          </a:xfrm>
          <a:custGeom>
            <a:avLst/>
            <a:gdLst/>
            <a:ahLst/>
            <a:cxnLst/>
            <a:rect r="r" b="b" t="t" l="l"/>
            <a:pathLst>
              <a:path h="363108" w="393613">
                <a:moveTo>
                  <a:pt x="0" y="0"/>
                </a:moveTo>
                <a:lnTo>
                  <a:pt x="393613" y="0"/>
                </a:lnTo>
                <a:lnTo>
                  <a:pt x="393613" y="363108"/>
                </a:lnTo>
                <a:lnTo>
                  <a:pt x="0" y="363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9" id="39"/>
          <p:cNvSpPr txBox="true"/>
          <p:nvPr/>
        </p:nvSpPr>
        <p:spPr>
          <a:xfrm rot="0">
            <a:off x="3046518" y="6894195"/>
            <a:ext cx="12194963" cy="960120"/>
          </a:xfrm>
          <a:prstGeom prst="rect">
            <a:avLst/>
          </a:prstGeom>
        </p:spPr>
        <p:txBody>
          <a:bodyPr anchor="t" rtlCol="false" tIns="0" lIns="0" bIns="0" rIns="0">
            <a:spAutoFit/>
          </a:bodyPr>
          <a:lstStyle/>
          <a:p>
            <a:pPr algn="l">
              <a:lnSpc>
                <a:spcPts val="3779"/>
              </a:lnSpc>
            </a:pPr>
            <a:r>
              <a:rPr lang="en-US" sz="2700">
                <a:solidFill>
                  <a:srgbClr val="000000"/>
                </a:solidFill>
                <a:latin typeface="Poppins"/>
                <a:ea typeface="Poppins"/>
                <a:cs typeface="Poppins"/>
                <a:sym typeface="Poppins"/>
              </a:rPr>
              <a:t>Hasil analisis dapat digunakan untuk menyusun strategi promosi, kebijakan refund, dan sistem pemesanan yang lebih efektif.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460343" y="7364434"/>
            <a:ext cx="5101974" cy="5095080"/>
          </a:xfrm>
          <a:custGeom>
            <a:avLst/>
            <a:gdLst/>
            <a:ahLst/>
            <a:cxnLst/>
            <a:rect r="r" b="b" t="t" l="l"/>
            <a:pathLst>
              <a:path h="5095080" w="5101974">
                <a:moveTo>
                  <a:pt x="0" y="0"/>
                </a:moveTo>
                <a:lnTo>
                  <a:pt x="5101974" y="0"/>
                </a:lnTo>
                <a:lnTo>
                  <a:pt x="5101974" y="5095079"/>
                </a:lnTo>
                <a:lnTo>
                  <a:pt x="0" y="5095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6617124"/>
            <a:ext cx="1496642" cy="1494619"/>
          </a:xfrm>
          <a:custGeom>
            <a:avLst/>
            <a:gdLst/>
            <a:ahLst/>
            <a:cxnLst/>
            <a:rect r="r" b="b" t="t" l="l"/>
            <a:pathLst>
              <a:path h="1494619" w="1496642">
                <a:moveTo>
                  <a:pt x="0" y="0"/>
                </a:moveTo>
                <a:lnTo>
                  <a:pt x="1496642" y="0"/>
                </a:lnTo>
                <a:lnTo>
                  <a:pt x="1496642" y="1494619"/>
                </a:lnTo>
                <a:lnTo>
                  <a:pt x="0" y="14946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915847" y="2660556"/>
            <a:ext cx="1047589" cy="1046173"/>
          </a:xfrm>
          <a:custGeom>
            <a:avLst/>
            <a:gdLst/>
            <a:ahLst/>
            <a:cxnLst/>
            <a:rect r="r" b="b" t="t" l="l"/>
            <a:pathLst>
              <a:path h="1046173" w="1047589">
                <a:moveTo>
                  <a:pt x="0" y="0"/>
                </a:moveTo>
                <a:lnTo>
                  <a:pt x="1047589" y="0"/>
                </a:lnTo>
                <a:lnTo>
                  <a:pt x="1047589" y="1046173"/>
                </a:lnTo>
                <a:lnTo>
                  <a:pt x="0" y="10461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259300" y="9140449"/>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517736" y="7105149"/>
            <a:ext cx="518569" cy="5185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14254946" y="2998947"/>
            <a:ext cx="369391" cy="3693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74902"/>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16747232" y="1161561"/>
            <a:ext cx="512068" cy="88161"/>
            <a:chOff x="0" y="0"/>
            <a:chExt cx="193278" cy="33276"/>
          </a:xfrm>
        </p:grpSpPr>
        <p:sp>
          <p:nvSpPr>
            <p:cNvPr name="Freeform 16" id="1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17" id="1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16747232" y="1322461"/>
            <a:ext cx="512068" cy="88161"/>
            <a:chOff x="0" y="0"/>
            <a:chExt cx="193278" cy="33276"/>
          </a:xfrm>
        </p:grpSpPr>
        <p:sp>
          <p:nvSpPr>
            <p:cNvPr name="Freeform 19" id="19"/>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20" id="20"/>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16747232" y="1483361"/>
            <a:ext cx="512068" cy="88161"/>
            <a:chOff x="0" y="0"/>
            <a:chExt cx="193278" cy="33276"/>
          </a:xfrm>
        </p:grpSpPr>
        <p:sp>
          <p:nvSpPr>
            <p:cNvPr name="Freeform 22" id="22"/>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DADADA"/>
            </a:solidFill>
          </p:spPr>
        </p:sp>
        <p:sp>
          <p:nvSpPr>
            <p:cNvPr name="TextBox 23" id="23"/>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834586" y="8916725"/>
            <a:ext cx="683150" cy="68315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2763700" y="3845261"/>
            <a:ext cx="12760600" cy="2005080"/>
          </a:xfrm>
          <a:prstGeom prst="rect">
            <a:avLst/>
          </a:prstGeom>
        </p:spPr>
        <p:txBody>
          <a:bodyPr anchor="t" rtlCol="false" tIns="0" lIns="0" bIns="0" rIns="0">
            <a:spAutoFit/>
          </a:bodyPr>
          <a:lstStyle/>
          <a:p>
            <a:pPr algn="ctr">
              <a:lnSpc>
                <a:spcPts val="16401"/>
              </a:lnSpc>
            </a:pPr>
            <a:r>
              <a:rPr lang="en-US" b="true" sz="11715">
                <a:solidFill>
                  <a:srgbClr val="FFFFFF"/>
                </a:solidFill>
                <a:latin typeface="Montserrat Heavy"/>
                <a:ea typeface="Montserrat Heavy"/>
                <a:cs typeface="Montserrat Heavy"/>
                <a:sym typeface="Montserrat Heavy"/>
              </a:rPr>
              <a:t>TERIMA KASIH</a:t>
            </a:r>
          </a:p>
        </p:txBody>
      </p:sp>
      <p:sp>
        <p:nvSpPr>
          <p:cNvPr name="TextBox 28" id="28"/>
          <p:cNvSpPr txBox="true"/>
          <p:nvPr/>
        </p:nvSpPr>
        <p:spPr>
          <a:xfrm rot="0">
            <a:off x="6153181" y="3050292"/>
            <a:ext cx="5981639" cy="1161085"/>
          </a:xfrm>
          <a:prstGeom prst="rect">
            <a:avLst/>
          </a:prstGeom>
        </p:spPr>
        <p:txBody>
          <a:bodyPr anchor="t" rtlCol="false" tIns="0" lIns="0" bIns="0" rIns="0">
            <a:spAutoFit/>
          </a:bodyPr>
          <a:lstStyle/>
          <a:p>
            <a:pPr algn="ctr">
              <a:lnSpc>
                <a:spcPts val="9536"/>
              </a:lnSpc>
            </a:pPr>
            <a:r>
              <a:rPr lang="en-US" b="true" sz="6812">
                <a:solidFill>
                  <a:srgbClr val="FFBA1F"/>
                </a:solidFill>
                <a:latin typeface="Montserrat Ultra-Bold"/>
                <a:ea typeface="Montserrat Ultra-Bold"/>
                <a:cs typeface="Montserrat Ultra-Bold"/>
                <a:sym typeface="Montserrat Ultra-Bold"/>
              </a:rPr>
              <a:t>SEKIAN</a:t>
            </a:r>
          </a:p>
        </p:txBody>
      </p:sp>
      <p:sp>
        <p:nvSpPr>
          <p:cNvPr name="TextBox 29" id="29"/>
          <p:cNvSpPr txBox="true"/>
          <p:nvPr/>
        </p:nvSpPr>
        <p:spPr>
          <a:xfrm rot="0">
            <a:off x="4133461" y="5964640"/>
            <a:ext cx="10021078" cy="7207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ea typeface="Poppins"/>
                <a:cs typeface="Poppins"/>
                <a:sym typeface="Poppins"/>
              </a:rPr>
              <a:t>Sekali lagi, terima kasih atas kesempatan ini. Mari kita lanjutkan diskusi ini di lain waktu. Sampai jumpa!</a:t>
            </a:r>
          </a:p>
        </p:txBody>
      </p:sp>
      <p:sp>
        <p:nvSpPr>
          <p:cNvPr name="TextBox 30" id="30"/>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10.</a:t>
            </a:r>
          </a:p>
        </p:txBody>
      </p:sp>
      <p:grpSp>
        <p:nvGrpSpPr>
          <p:cNvPr name="Group 31" id="31"/>
          <p:cNvGrpSpPr/>
          <p:nvPr/>
        </p:nvGrpSpPr>
        <p:grpSpPr>
          <a:xfrm rot="-5400000">
            <a:off x="-152539" y="8738751"/>
            <a:ext cx="683150" cy="1039097"/>
            <a:chOff x="0" y="0"/>
            <a:chExt cx="660400" cy="1004494"/>
          </a:xfrm>
        </p:grpSpPr>
        <p:sp>
          <p:nvSpPr>
            <p:cNvPr name="Freeform 32" id="3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33" id="3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34" id="34"/>
          <p:cNvGrpSpPr/>
          <p:nvPr/>
        </p:nvGrpSpPr>
        <p:grpSpPr>
          <a:xfrm rot="0">
            <a:off x="7487628" y="7172423"/>
            <a:ext cx="3312745" cy="635990"/>
            <a:chOff x="0" y="0"/>
            <a:chExt cx="1017374" cy="195318"/>
          </a:xfrm>
        </p:grpSpPr>
        <p:sp>
          <p:nvSpPr>
            <p:cNvPr name="Freeform 35" id="35"/>
            <p:cNvSpPr/>
            <p:nvPr/>
          </p:nvSpPr>
          <p:spPr>
            <a:xfrm flipH="false" flipV="false" rot="0">
              <a:off x="0" y="0"/>
              <a:ext cx="1017374" cy="195318"/>
            </a:xfrm>
            <a:custGeom>
              <a:avLst/>
              <a:gdLst/>
              <a:ahLst/>
              <a:cxnLst/>
              <a:rect r="r" b="b" t="t" l="l"/>
              <a:pathLst>
                <a:path h="195318" w="1017374">
                  <a:moveTo>
                    <a:pt x="97659" y="0"/>
                  </a:moveTo>
                  <a:lnTo>
                    <a:pt x="919715" y="0"/>
                  </a:lnTo>
                  <a:cubicBezTo>
                    <a:pt x="973650" y="0"/>
                    <a:pt x="1017374" y="43724"/>
                    <a:pt x="1017374" y="97659"/>
                  </a:cubicBezTo>
                  <a:lnTo>
                    <a:pt x="1017374" y="97659"/>
                  </a:lnTo>
                  <a:cubicBezTo>
                    <a:pt x="1017374" y="151595"/>
                    <a:pt x="973650" y="195318"/>
                    <a:pt x="919715" y="195318"/>
                  </a:cubicBezTo>
                  <a:lnTo>
                    <a:pt x="97659" y="195318"/>
                  </a:lnTo>
                  <a:cubicBezTo>
                    <a:pt x="43724" y="195318"/>
                    <a:pt x="0" y="151595"/>
                    <a:pt x="0" y="97659"/>
                  </a:cubicBezTo>
                  <a:lnTo>
                    <a:pt x="0" y="97659"/>
                  </a:lnTo>
                  <a:cubicBezTo>
                    <a:pt x="0" y="43724"/>
                    <a:pt x="43724" y="0"/>
                    <a:pt x="97659" y="0"/>
                  </a:cubicBezTo>
                  <a:close/>
                </a:path>
              </a:pathLst>
            </a:custGeom>
            <a:solidFill>
              <a:srgbClr val="FFBA1F"/>
            </a:solidFill>
          </p:spPr>
        </p:sp>
        <p:sp>
          <p:nvSpPr>
            <p:cNvPr name="TextBox 36" id="36"/>
            <p:cNvSpPr txBox="true"/>
            <p:nvPr/>
          </p:nvSpPr>
          <p:spPr>
            <a:xfrm>
              <a:off x="0" y="-47625"/>
              <a:ext cx="1017374" cy="242943"/>
            </a:xfrm>
            <a:prstGeom prst="rect">
              <a:avLst/>
            </a:prstGeom>
          </p:spPr>
          <p:txBody>
            <a:bodyPr anchor="ctr" rtlCol="false" tIns="50800" lIns="50800" bIns="50800" rIns="50800"/>
            <a:lstStyle/>
            <a:p>
              <a:pPr algn="ctr">
                <a:lnSpc>
                  <a:spcPts val="3499"/>
                </a:lnSpc>
              </a:pPr>
            </a:p>
          </p:txBody>
        </p:sp>
      </p:grpSp>
      <p:sp>
        <p:nvSpPr>
          <p:cNvPr name="TextBox 37" id="37"/>
          <p:cNvSpPr txBox="true"/>
          <p:nvPr/>
        </p:nvSpPr>
        <p:spPr>
          <a:xfrm rot="0">
            <a:off x="7599459" y="7282145"/>
            <a:ext cx="3089083" cy="374168"/>
          </a:xfrm>
          <a:prstGeom prst="rect">
            <a:avLst/>
          </a:prstGeom>
        </p:spPr>
        <p:txBody>
          <a:bodyPr anchor="t" rtlCol="false" tIns="0" lIns="0" bIns="0" rIns="0">
            <a:spAutoFit/>
          </a:bodyPr>
          <a:lstStyle/>
          <a:p>
            <a:pPr algn="ctr">
              <a:lnSpc>
                <a:spcPts val="3001"/>
              </a:lnSpc>
            </a:pPr>
            <a:r>
              <a:rPr lang="en-US" b="true" sz="2143" spc="-42">
                <a:solidFill>
                  <a:srgbClr val="4B0000"/>
                </a:solidFill>
                <a:latin typeface="Canva Sans Bold"/>
                <a:ea typeface="Canva Sans Bold"/>
                <a:cs typeface="Canva Sans Bold"/>
                <a:sym typeface="Canva Sans Bold"/>
              </a:rPr>
              <a:t>SELESAI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4586" y="8916725"/>
            <a:ext cx="683150" cy="6831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5400000">
            <a:off x="-152539" y="8738751"/>
            <a:ext cx="683150" cy="1039097"/>
            <a:chOff x="0" y="0"/>
            <a:chExt cx="660400" cy="1004494"/>
          </a:xfrm>
        </p:grpSpPr>
        <p:sp>
          <p:nvSpPr>
            <p:cNvPr name="Freeform 6" id="6"/>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7" id="7"/>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7494414" y="1706922"/>
            <a:ext cx="512068" cy="409961"/>
            <a:chOff x="0" y="0"/>
            <a:chExt cx="682757" cy="546614"/>
          </a:xfrm>
        </p:grpSpPr>
        <p:grpSp>
          <p:nvGrpSpPr>
            <p:cNvPr name="Group 9" id="9"/>
            <p:cNvGrpSpPr/>
            <p:nvPr/>
          </p:nvGrpSpPr>
          <p:grpSpPr>
            <a:xfrm rot="0">
              <a:off x="0" y="0"/>
              <a:ext cx="682757" cy="117548"/>
              <a:chOff x="0" y="0"/>
              <a:chExt cx="193278" cy="33276"/>
            </a:xfrm>
          </p:grpSpPr>
          <p:sp>
            <p:nvSpPr>
              <p:cNvPr name="Freeform 10" id="10"/>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1" id="11"/>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0" y="214533"/>
              <a:ext cx="682757" cy="117548"/>
              <a:chOff x="0" y="0"/>
              <a:chExt cx="193278" cy="33276"/>
            </a:xfrm>
          </p:grpSpPr>
          <p:sp>
            <p:nvSpPr>
              <p:cNvPr name="Freeform 13" id="1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4" id="1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0" y="429067"/>
              <a:ext cx="682757" cy="117548"/>
              <a:chOff x="0" y="0"/>
              <a:chExt cx="193278" cy="33276"/>
            </a:xfrm>
          </p:grpSpPr>
          <p:sp>
            <p:nvSpPr>
              <p:cNvPr name="Freeform 16" id="1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7" id="1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grpSp>
        <p:nvGrpSpPr>
          <p:cNvPr name="Group 18" id="18"/>
          <p:cNvGrpSpPr/>
          <p:nvPr/>
        </p:nvGrpSpPr>
        <p:grpSpPr>
          <a:xfrm rot="0">
            <a:off x="1090620" y="1706922"/>
            <a:ext cx="14059121" cy="4274938"/>
            <a:chOff x="0" y="0"/>
            <a:chExt cx="780448" cy="237310"/>
          </a:xfrm>
        </p:grpSpPr>
        <p:sp>
          <p:nvSpPr>
            <p:cNvPr name="Freeform 19" id="19"/>
            <p:cNvSpPr/>
            <p:nvPr/>
          </p:nvSpPr>
          <p:spPr>
            <a:xfrm flipH="false" flipV="false" rot="0">
              <a:off x="0" y="0"/>
              <a:ext cx="780448" cy="237310"/>
            </a:xfrm>
            <a:custGeom>
              <a:avLst/>
              <a:gdLst/>
              <a:ahLst/>
              <a:cxnLst/>
              <a:rect r="r" b="b" t="t" l="l"/>
              <a:pathLst>
                <a:path h="237310" w="780448">
                  <a:moveTo>
                    <a:pt x="0" y="0"/>
                  </a:moveTo>
                  <a:lnTo>
                    <a:pt x="780448" y="0"/>
                  </a:lnTo>
                  <a:lnTo>
                    <a:pt x="780448" y="237310"/>
                  </a:lnTo>
                  <a:lnTo>
                    <a:pt x="0" y="237310"/>
                  </a:lnTo>
                  <a:close/>
                </a:path>
              </a:pathLst>
            </a:custGeom>
            <a:solidFill>
              <a:srgbClr val="EDD9D9"/>
            </a:solidFill>
          </p:spPr>
        </p:sp>
        <p:sp>
          <p:nvSpPr>
            <p:cNvPr name="TextBox 20" id="20"/>
            <p:cNvSpPr txBox="true"/>
            <p:nvPr/>
          </p:nvSpPr>
          <p:spPr>
            <a:xfrm>
              <a:off x="0" y="-47625"/>
              <a:ext cx="780448" cy="284935"/>
            </a:xfrm>
            <a:prstGeom prst="rect">
              <a:avLst/>
            </a:prstGeom>
          </p:spPr>
          <p:txBody>
            <a:bodyPr anchor="ctr" rtlCol="false" tIns="38403" lIns="38403" bIns="38403" rIns="38403"/>
            <a:lstStyle/>
            <a:p>
              <a:pPr algn="ctr">
                <a:lnSpc>
                  <a:spcPts val="3499"/>
                </a:lnSpc>
              </a:pPr>
            </a:p>
          </p:txBody>
        </p:sp>
      </p:grpSp>
      <p:grpSp>
        <p:nvGrpSpPr>
          <p:cNvPr name="Group 21" id="21"/>
          <p:cNvGrpSpPr/>
          <p:nvPr/>
        </p:nvGrpSpPr>
        <p:grpSpPr>
          <a:xfrm rot="0">
            <a:off x="16354161" y="8524098"/>
            <a:ext cx="3530575" cy="3525804"/>
            <a:chOff x="0" y="0"/>
            <a:chExt cx="4707433" cy="4701072"/>
          </a:xfrm>
        </p:grpSpPr>
        <p:sp>
          <p:nvSpPr>
            <p:cNvPr name="Freeform 22" id="22"/>
            <p:cNvSpPr/>
            <p:nvPr/>
          </p:nvSpPr>
          <p:spPr>
            <a:xfrm flipH="false" flipV="false" rot="0">
              <a:off x="0" y="0"/>
              <a:ext cx="4707433" cy="4701072"/>
            </a:xfrm>
            <a:custGeom>
              <a:avLst/>
              <a:gdLst/>
              <a:ahLst/>
              <a:cxnLst/>
              <a:rect r="r" b="b" t="t" l="l"/>
              <a:pathLst>
                <a:path h="4701072" w="4707433">
                  <a:moveTo>
                    <a:pt x="0" y="0"/>
                  </a:moveTo>
                  <a:lnTo>
                    <a:pt x="4707433" y="0"/>
                  </a:lnTo>
                  <a:lnTo>
                    <a:pt x="4707433" y="4701072"/>
                  </a:lnTo>
                  <a:lnTo>
                    <a:pt x="0" y="4701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659842" y="1638674"/>
              <a:ext cx="1423724" cy="142372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sp>
        <p:nvSpPr>
          <p:cNvPr name="Freeform 26" id="26"/>
          <p:cNvSpPr/>
          <p:nvPr/>
        </p:nvSpPr>
        <p:spPr>
          <a:xfrm flipH="true" flipV="false" rot="-473333">
            <a:off x="12989109" y="8328618"/>
            <a:ext cx="2509183" cy="615890"/>
          </a:xfrm>
          <a:custGeom>
            <a:avLst/>
            <a:gdLst/>
            <a:ahLst/>
            <a:cxnLst/>
            <a:rect r="r" b="b" t="t" l="l"/>
            <a:pathLst>
              <a:path h="615890" w="2509183">
                <a:moveTo>
                  <a:pt x="2509183" y="0"/>
                </a:moveTo>
                <a:lnTo>
                  <a:pt x="0" y="0"/>
                </a:lnTo>
                <a:lnTo>
                  <a:pt x="0" y="615890"/>
                </a:lnTo>
                <a:lnTo>
                  <a:pt x="2509183" y="615890"/>
                </a:lnTo>
                <a:lnTo>
                  <a:pt x="250918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680010" y="1706922"/>
            <a:ext cx="14318428" cy="4060504"/>
          </a:xfrm>
          <a:custGeom>
            <a:avLst/>
            <a:gdLst/>
            <a:ahLst/>
            <a:cxnLst/>
            <a:rect r="r" b="b" t="t" l="l"/>
            <a:pathLst>
              <a:path h="4060504" w="14318428">
                <a:moveTo>
                  <a:pt x="0" y="0"/>
                </a:moveTo>
                <a:lnTo>
                  <a:pt x="14318428" y="0"/>
                </a:lnTo>
                <a:lnTo>
                  <a:pt x="14318428" y="4060505"/>
                </a:lnTo>
                <a:lnTo>
                  <a:pt x="0" y="4060505"/>
                </a:lnTo>
                <a:lnTo>
                  <a:pt x="0" y="0"/>
                </a:lnTo>
                <a:close/>
              </a:path>
            </a:pathLst>
          </a:custGeom>
          <a:blipFill>
            <a:blip r:embed="rId6"/>
            <a:stretch>
              <a:fillRect l="0" t="0" r="0" b="-23419"/>
            </a:stretch>
          </a:blipFill>
        </p:spPr>
      </p:sp>
      <p:sp>
        <p:nvSpPr>
          <p:cNvPr name="TextBox 28" id="28"/>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02.</a:t>
            </a:r>
          </a:p>
        </p:txBody>
      </p:sp>
      <p:sp>
        <p:nvSpPr>
          <p:cNvPr name="TextBox 29" id="29"/>
          <p:cNvSpPr txBox="true"/>
          <p:nvPr/>
        </p:nvSpPr>
        <p:spPr>
          <a:xfrm rot="0">
            <a:off x="1090620" y="685800"/>
            <a:ext cx="13376105" cy="800101"/>
          </a:xfrm>
          <a:prstGeom prst="rect">
            <a:avLst/>
          </a:prstGeom>
        </p:spPr>
        <p:txBody>
          <a:bodyPr anchor="t" rtlCol="false" tIns="0" lIns="0" bIns="0" rIns="0">
            <a:spAutoFit/>
          </a:bodyPr>
          <a:lstStyle/>
          <a:p>
            <a:pPr algn="l">
              <a:lnSpc>
                <a:spcPts val="6000"/>
              </a:lnSpc>
            </a:pPr>
            <a:r>
              <a:rPr lang="en-US" sz="6000" b="true">
                <a:solidFill>
                  <a:srgbClr val="000000"/>
                </a:solidFill>
                <a:latin typeface="Montserrat Bold"/>
                <a:ea typeface="Montserrat Bold"/>
                <a:cs typeface="Montserrat Bold"/>
                <a:sym typeface="Montserrat Bold"/>
              </a:rPr>
              <a:t>SUMBER DATA PENELITIAN</a:t>
            </a:r>
          </a:p>
        </p:txBody>
      </p:sp>
      <p:sp>
        <p:nvSpPr>
          <p:cNvPr name="TextBox 30" id="30"/>
          <p:cNvSpPr txBox="true"/>
          <p:nvPr/>
        </p:nvSpPr>
        <p:spPr>
          <a:xfrm rot="0">
            <a:off x="1641561" y="6307292"/>
            <a:ext cx="11599402" cy="3055618"/>
          </a:xfrm>
          <a:prstGeom prst="rect">
            <a:avLst/>
          </a:prstGeom>
        </p:spPr>
        <p:txBody>
          <a:bodyPr anchor="t" rtlCol="false" tIns="0" lIns="0" bIns="0" rIns="0">
            <a:spAutoFit/>
          </a:bodyPr>
          <a:lstStyle/>
          <a:p>
            <a:pPr algn="l">
              <a:lnSpc>
                <a:spcPts val="4026"/>
              </a:lnSpc>
            </a:pPr>
            <a:r>
              <a:rPr lang="en-US" sz="2876">
                <a:solidFill>
                  <a:srgbClr val="000000"/>
                </a:solidFill>
                <a:latin typeface="Poppins"/>
                <a:ea typeface="Poppins"/>
                <a:cs typeface="Poppins"/>
                <a:sym typeface="Poppins"/>
              </a:rPr>
              <a:t>Pengumpulan data yang digunakan dalam modeling hotel booking cancelations, diambil dari situs Kaggle. Data terdiri dari beberapa variabel: hotel, is_canceled, lead_time, market_segment, is_repeated_guest, previous_cancellations, reserved_room_type, booking_changes, deposit_type, adr, reservation_status_date, name, phone-number.</a:t>
            </a:r>
          </a:p>
        </p:txBody>
      </p:sp>
      <p:sp>
        <p:nvSpPr>
          <p:cNvPr name="TextBox 31" id="31"/>
          <p:cNvSpPr txBox="true"/>
          <p:nvPr/>
        </p:nvSpPr>
        <p:spPr>
          <a:xfrm rot="0">
            <a:off x="14957873" y="6773759"/>
            <a:ext cx="2792575" cy="1076325"/>
          </a:xfrm>
          <a:prstGeom prst="rect">
            <a:avLst/>
          </a:prstGeom>
        </p:spPr>
        <p:txBody>
          <a:bodyPr anchor="t" rtlCol="false" tIns="0" lIns="0" bIns="0" rIns="0">
            <a:spAutoFit/>
          </a:bodyPr>
          <a:lstStyle/>
          <a:p>
            <a:pPr algn="l">
              <a:lnSpc>
                <a:spcPts val="4200"/>
              </a:lnSpc>
            </a:pPr>
            <a:r>
              <a:rPr lang="en-US" sz="3000" b="true">
                <a:solidFill>
                  <a:srgbClr val="6D1212"/>
                </a:solidFill>
                <a:latin typeface="Poppins Bold"/>
                <a:ea typeface="Poppins Bold"/>
                <a:cs typeface="Poppins Bold"/>
                <a:sym typeface="Poppins Bold"/>
              </a:rPr>
              <a:t>Jumlah data: 119.390 Data</a:t>
            </a:r>
          </a:p>
        </p:txBody>
      </p:sp>
      <p:grpSp>
        <p:nvGrpSpPr>
          <p:cNvPr name="Group 32" id="32"/>
          <p:cNvGrpSpPr/>
          <p:nvPr/>
        </p:nvGrpSpPr>
        <p:grpSpPr>
          <a:xfrm rot="0">
            <a:off x="14243701" y="373422"/>
            <a:ext cx="3596369" cy="1028700"/>
            <a:chOff x="0" y="0"/>
            <a:chExt cx="4795158" cy="1371600"/>
          </a:xfrm>
        </p:grpSpPr>
        <p:grpSp>
          <p:nvGrpSpPr>
            <p:cNvPr name="Group 33" id="33"/>
            <p:cNvGrpSpPr/>
            <p:nvPr/>
          </p:nvGrpSpPr>
          <p:grpSpPr>
            <a:xfrm rot="0">
              <a:off x="0" y="214175"/>
              <a:ext cx="4795158" cy="1122140"/>
              <a:chOff x="0" y="0"/>
              <a:chExt cx="1534109" cy="359005"/>
            </a:xfrm>
          </p:grpSpPr>
          <p:sp>
            <p:nvSpPr>
              <p:cNvPr name="Freeform 34" id="34"/>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35" id="35"/>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36" id="36"/>
            <p:cNvSpPr/>
            <p:nvPr/>
          </p:nvSpPr>
          <p:spPr>
            <a:xfrm flipH="false" flipV="false" rot="0">
              <a:off x="3434103" y="179814"/>
              <a:ext cx="935144" cy="1047257"/>
            </a:xfrm>
            <a:custGeom>
              <a:avLst/>
              <a:gdLst/>
              <a:ahLst/>
              <a:cxnLst/>
              <a:rect r="r" b="b" t="t" l="l"/>
              <a:pathLst>
                <a:path h="1047257" w="935144">
                  <a:moveTo>
                    <a:pt x="0" y="0"/>
                  </a:moveTo>
                  <a:lnTo>
                    <a:pt x="935144" y="0"/>
                  </a:lnTo>
                  <a:lnTo>
                    <a:pt x="935144" y="1047257"/>
                  </a:lnTo>
                  <a:lnTo>
                    <a:pt x="0" y="1047257"/>
                  </a:lnTo>
                  <a:lnTo>
                    <a:pt x="0" y="0"/>
                  </a:lnTo>
                  <a:close/>
                </a:path>
              </a:pathLst>
            </a:custGeom>
            <a:blipFill>
              <a:blip r:embed="rId7"/>
              <a:stretch>
                <a:fillRect l="0" t="0" r="0" b="-19591"/>
              </a:stretch>
            </a:blipFill>
          </p:spPr>
        </p:sp>
        <p:sp>
          <p:nvSpPr>
            <p:cNvPr name="Freeform 37" id="37"/>
            <p:cNvSpPr/>
            <p:nvPr/>
          </p:nvSpPr>
          <p:spPr>
            <a:xfrm flipH="false" flipV="false" rot="0">
              <a:off x="246999" y="0"/>
              <a:ext cx="3073160" cy="1371600"/>
            </a:xfrm>
            <a:custGeom>
              <a:avLst/>
              <a:gdLst/>
              <a:ahLst/>
              <a:cxnLst/>
              <a:rect r="r" b="b" t="t" l="l"/>
              <a:pathLst>
                <a:path h="1371600" w="3073160">
                  <a:moveTo>
                    <a:pt x="0" y="0"/>
                  </a:moveTo>
                  <a:lnTo>
                    <a:pt x="3073161" y="0"/>
                  </a:lnTo>
                  <a:lnTo>
                    <a:pt x="3073161" y="1371600"/>
                  </a:lnTo>
                  <a:lnTo>
                    <a:pt x="0" y="1371600"/>
                  </a:lnTo>
                  <a:lnTo>
                    <a:pt x="0" y="0"/>
                  </a:lnTo>
                  <a:close/>
                </a:path>
              </a:pathLst>
            </a:custGeom>
            <a:blipFill>
              <a:blip r:embed="rId8"/>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7396051" y="2805488"/>
            <a:ext cx="7564277" cy="800100"/>
          </a:xfrm>
          <a:prstGeom prst="rect">
            <a:avLst/>
          </a:prstGeom>
        </p:spPr>
        <p:txBody>
          <a:bodyPr anchor="t" rtlCol="false" tIns="0" lIns="0" bIns="0" rIns="0">
            <a:spAutoFit/>
          </a:bodyPr>
          <a:lstStyle/>
          <a:p>
            <a:pPr algn="l">
              <a:lnSpc>
                <a:spcPts val="6000"/>
              </a:lnSpc>
            </a:pPr>
            <a:r>
              <a:rPr lang="en-US" sz="6000" b="true">
                <a:solidFill>
                  <a:srgbClr val="000000"/>
                </a:solidFill>
                <a:latin typeface="Montserrat Bold"/>
                <a:ea typeface="Montserrat Bold"/>
                <a:cs typeface="Montserrat Bold"/>
                <a:sym typeface="Montserrat Bold"/>
              </a:rPr>
              <a:t>TUJUAN ANALISIS</a:t>
            </a:r>
          </a:p>
        </p:txBody>
      </p:sp>
      <p:grpSp>
        <p:nvGrpSpPr>
          <p:cNvPr name="Group 18" id="18"/>
          <p:cNvGrpSpPr/>
          <p:nvPr/>
        </p:nvGrpSpPr>
        <p:grpSpPr>
          <a:xfrm rot="0">
            <a:off x="16083304" y="1830865"/>
            <a:ext cx="3872572" cy="1149284"/>
            <a:chOff x="0" y="0"/>
            <a:chExt cx="1019937" cy="302692"/>
          </a:xfrm>
        </p:grpSpPr>
        <p:sp>
          <p:nvSpPr>
            <p:cNvPr name="Freeform 19" id="19"/>
            <p:cNvSpPr/>
            <p:nvPr/>
          </p:nvSpPr>
          <p:spPr>
            <a:xfrm flipH="false" flipV="false" rot="0">
              <a:off x="0" y="0"/>
              <a:ext cx="1019937" cy="302692"/>
            </a:xfrm>
            <a:custGeom>
              <a:avLst/>
              <a:gdLst/>
              <a:ahLst/>
              <a:cxnLst/>
              <a:rect r="r" b="b" t="t" l="l"/>
              <a:pathLst>
                <a:path h="302692" w="1019937">
                  <a:moveTo>
                    <a:pt x="59975" y="0"/>
                  </a:moveTo>
                  <a:lnTo>
                    <a:pt x="959962" y="0"/>
                  </a:lnTo>
                  <a:cubicBezTo>
                    <a:pt x="975868" y="0"/>
                    <a:pt x="991123" y="6319"/>
                    <a:pt x="1002370" y="17566"/>
                  </a:cubicBezTo>
                  <a:cubicBezTo>
                    <a:pt x="1013618" y="28814"/>
                    <a:pt x="1019937" y="44069"/>
                    <a:pt x="1019937" y="59975"/>
                  </a:cubicBezTo>
                  <a:lnTo>
                    <a:pt x="1019937" y="242717"/>
                  </a:lnTo>
                  <a:cubicBezTo>
                    <a:pt x="1019937" y="258623"/>
                    <a:pt x="1013618" y="273878"/>
                    <a:pt x="1002370" y="285126"/>
                  </a:cubicBezTo>
                  <a:cubicBezTo>
                    <a:pt x="991123" y="296373"/>
                    <a:pt x="975868" y="302692"/>
                    <a:pt x="959962" y="302692"/>
                  </a:cubicBezTo>
                  <a:lnTo>
                    <a:pt x="59975" y="302692"/>
                  </a:lnTo>
                  <a:cubicBezTo>
                    <a:pt x="44069" y="302692"/>
                    <a:pt x="28814" y="296373"/>
                    <a:pt x="17566" y="285126"/>
                  </a:cubicBezTo>
                  <a:cubicBezTo>
                    <a:pt x="6319" y="273878"/>
                    <a:pt x="0" y="258623"/>
                    <a:pt x="0" y="242717"/>
                  </a:cubicBezTo>
                  <a:lnTo>
                    <a:pt x="0" y="59975"/>
                  </a:lnTo>
                  <a:cubicBezTo>
                    <a:pt x="0" y="44069"/>
                    <a:pt x="6319" y="28814"/>
                    <a:pt x="17566" y="17566"/>
                  </a:cubicBezTo>
                  <a:cubicBezTo>
                    <a:pt x="28814" y="6319"/>
                    <a:pt x="44069" y="0"/>
                    <a:pt x="59975" y="0"/>
                  </a:cubicBezTo>
                  <a:close/>
                </a:path>
              </a:pathLst>
            </a:custGeom>
            <a:solidFill>
              <a:srgbClr val="4B0000"/>
            </a:solidFill>
          </p:spPr>
        </p:sp>
        <p:sp>
          <p:nvSpPr>
            <p:cNvPr name="TextBox 20" id="20"/>
            <p:cNvSpPr txBox="true"/>
            <p:nvPr/>
          </p:nvSpPr>
          <p:spPr>
            <a:xfrm>
              <a:off x="0" y="-47625"/>
              <a:ext cx="1019937" cy="350317"/>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7638056" y="9276679"/>
            <a:ext cx="1333584" cy="133358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0">
            <a:off x="189036" y="3171340"/>
            <a:ext cx="1496642" cy="1494619"/>
          </a:xfrm>
          <a:custGeom>
            <a:avLst/>
            <a:gdLst/>
            <a:ahLst/>
            <a:cxnLst/>
            <a:rect r="r" b="b" t="t" l="l"/>
            <a:pathLst>
              <a:path h="1494619" w="1496642">
                <a:moveTo>
                  <a:pt x="0" y="0"/>
                </a:moveTo>
                <a:lnTo>
                  <a:pt x="1496642" y="0"/>
                </a:lnTo>
                <a:lnTo>
                  <a:pt x="1496642" y="1494619"/>
                </a:lnTo>
                <a:lnTo>
                  <a:pt x="0" y="1494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678072" y="3659365"/>
            <a:ext cx="518569" cy="51856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9" id="29"/>
          <p:cNvSpPr/>
          <p:nvPr/>
        </p:nvSpPr>
        <p:spPr>
          <a:xfrm flipH="false" flipV="false" rot="0">
            <a:off x="2507783" y="3659365"/>
            <a:ext cx="4413264" cy="4396714"/>
          </a:xfrm>
          <a:custGeom>
            <a:avLst/>
            <a:gdLst/>
            <a:ahLst/>
            <a:cxnLst/>
            <a:rect r="r" b="b" t="t" l="l"/>
            <a:pathLst>
              <a:path h="4396714" w="4413264">
                <a:moveTo>
                  <a:pt x="0" y="0"/>
                </a:moveTo>
                <a:lnTo>
                  <a:pt x="4413264" y="0"/>
                </a:lnTo>
                <a:lnTo>
                  <a:pt x="4413264" y="4396714"/>
                </a:lnTo>
                <a:lnTo>
                  <a:pt x="0" y="4396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04.</a:t>
            </a:r>
          </a:p>
        </p:txBody>
      </p:sp>
      <p:grpSp>
        <p:nvGrpSpPr>
          <p:cNvPr name="Group 31" id="31"/>
          <p:cNvGrpSpPr/>
          <p:nvPr/>
        </p:nvGrpSpPr>
        <p:grpSpPr>
          <a:xfrm rot="0">
            <a:off x="7396051" y="3879563"/>
            <a:ext cx="8920446" cy="3996708"/>
            <a:chOff x="0" y="0"/>
            <a:chExt cx="11893928" cy="5328944"/>
          </a:xfrm>
        </p:grpSpPr>
        <p:sp>
          <p:nvSpPr>
            <p:cNvPr name="TextBox 32" id="32"/>
            <p:cNvSpPr txBox="true"/>
            <p:nvPr/>
          </p:nvSpPr>
          <p:spPr>
            <a:xfrm rot="0">
              <a:off x="1305661" y="-69106"/>
              <a:ext cx="10588267" cy="1406525"/>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Medium"/>
                  <a:ea typeface="Poppins Medium"/>
                  <a:cs typeface="Poppins Medium"/>
                  <a:sym typeface="Poppins Medium"/>
                </a:rPr>
                <a:t>Mengetahui distribusi data pembatalan pemesanan hotel</a:t>
              </a:r>
            </a:p>
          </p:txBody>
        </p:sp>
        <p:grpSp>
          <p:nvGrpSpPr>
            <p:cNvPr name="Group 33" id="33"/>
            <p:cNvGrpSpPr/>
            <p:nvPr/>
          </p:nvGrpSpPr>
          <p:grpSpPr>
            <a:xfrm rot="0">
              <a:off x="0" y="3512844"/>
              <a:ext cx="960062" cy="969063"/>
              <a:chOff x="0" y="0"/>
              <a:chExt cx="805250" cy="812800"/>
            </a:xfrm>
          </p:grpSpPr>
          <p:sp>
            <p:nvSpPr>
              <p:cNvPr name="Freeform 34" id="34"/>
              <p:cNvSpPr/>
              <p:nvPr/>
            </p:nvSpPr>
            <p:spPr>
              <a:xfrm flipH="false" flipV="false" rot="0">
                <a:off x="0" y="0"/>
                <a:ext cx="805250" cy="812800"/>
              </a:xfrm>
              <a:custGeom>
                <a:avLst/>
                <a:gdLst/>
                <a:ahLst/>
                <a:cxnLst/>
                <a:rect r="r" b="b" t="t" l="l"/>
                <a:pathLst>
                  <a:path h="812800" w="805250">
                    <a:moveTo>
                      <a:pt x="402625" y="0"/>
                    </a:moveTo>
                    <a:cubicBezTo>
                      <a:pt x="180261" y="0"/>
                      <a:pt x="0" y="181951"/>
                      <a:pt x="0" y="406400"/>
                    </a:cubicBezTo>
                    <a:cubicBezTo>
                      <a:pt x="0" y="630849"/>
                      <a:pt x="180261" y="812800"/>
                      <a:pt x="402625" y="812800"/>
                    </a:cubicBezTo>
                    <a:cubicBezTo>
                      <a:pt x="624989" y="812800"/>
                      <a:pt x="805250" y="630849"/>
                      <a:pt x="805250" y="406400"/>
                    </a:cubicBezTo>
                    <a:cubicBezTo>
                      <a:pt x="805250" y="181951"/>
                      <a:pt x="624989" y="0"/>
                      <a:pt x="402625" y="0"/>
                    </a:cubicBezTo>
                    <a:close/>
                  </a:path>
                </a:pathLst>
              </a:custGeom>
              <a:solidFill>
                <a:srgbClr val="4B0000"/>
              </a:solidFill>
            </p:spPr>
          </p:sp>
          <p:sp>
            <p:nvSpPr>
              <p:cNvPr name="TextBox 35" id="35"/>
              <p:cNvSpPr txBox="true"/>
              <p:nvPr/>
            </p:nvSpPr>
            <p:spPr>
              <a:xfrm>
                <a:off x="75492" y="-9525"/>
                <a:ext cx="654266" cy="746125"/>
              </a:xfrm>
              <a:prstGeom prst="rect">
                <a:avLst/>
              </a:prstGeom>
            </p:spPr>
            <p:txBody>
              <a:bodyPr anchor="ctr" rtlCol="false" tIns="50800" lIns="50800" bIns="50800" rIns="50800"/>
              <a:lstStyle/>
              <a:p>
                <a:pPr algn="ctr">
                  <a:lnSpc>
                    <a:spcPts val="4200"/>
                  </a:lnSpc>
                </a:pPr>
              </a:p>
            </p:txBody>
          </p:sp>
        </p:grpSp>
        <p:sp>
          <p:nvSpPr>
            <p:cNvPr name="TextBox 36" id="36"/>
            <p:cNvSpPr txBox="true"/>
            <p:nvPr/>
          </p:nvSpPr>
          <p:spPr>
            <a:xfrm rot="0">
              <a:off x="120294" y="3668419"/>
              <a:ext cx="719473" cy="14065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Medium"/>
                  <a:ea typeface="Poppins Medium"/>
                  <a:cs typeface="Poppins Medium"/>
                  <a:sym typeface="Poppins Medium"/>
                </a:rPr>
                <a:t>03.</a:t>
              </a:r>
            </a:p>
          </p:txBody>
        </p:sp>
        <p:sp>
          <p:nvSpPr>
            <p:cNvPr name="TextBox 37" id="37"/>
            <p:cNvSpPr txBox="true"/>
            <p:nvPr/>
          </p:nvSpPr>
          <p:spPr>
            <a:xfrm rot="0">
              <a:off x="1305661" y="3211219"/>
              <a:ext cx="10049459" cy="2117725"/>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Medium"/>
                  <a:ea typeface="Poppins Medium"/>
                  <a:cs typeface="Poppins Medium"/>
                  <a:sym typeface="Poppins Medium"/>
                </a:rPr>
                <a:t>Mengidentifikasi ketidakseimbangan data antara pemesanan yang dibatalkan dan tidak dibatalkan.</a:t>
              </a:r>
            </a:p>
          </p:txBody>
        </p:sp>
        <p:grpSp>
          <p:nvGrpSpPr>
            <p:cNvPr name="Group 38" id="38"/>
            <p:cNvGrpSpPr/>
            <p:nvPr/>
          </p:nvGrpSpPr>
          <p:grpSpPr>
            <a:xfrm rot="0">
              <a:off x="0" y="0"/>
              <a:ext cx="960062" cy="969063"/>
              <a:chOff x="0" y="0"/>
              <a:chExt cx="805250" cy="812800"/>
            </a:xfrm>
          </p:grpSpPr>
          <p:sp>
            <p:nvSpPr>
              <p:cNvPr name="Freeform 39" id="39"/>
              <p:cNvSpPr/>
              <p:nvPr/>
            </p:nvSpPr>
            <p:spPr>
              <a:xfrm flipH="false" flipV="false" rot="0">
                <a:off x="0" y="0"/>
                <a:ext cx="805250" cy="812800"/>
              </a:xfrm>
              <a:custGeom>
                <a:avLst/>
                <a:gdLst/>
                <a:ahLst/>
                <a:cxnLst/>
                <a:rect r="r" b="b" t="t" l="l"/>
                <a:pathLst>
                  <a:path h="812800" w="805250">
                    <a:moveTo>
                      <a:pt x="402625" y="0"/>
                    </a:moveTo>
                    <a:cubicBezTo>
                      <a:pt x="180261" y="0"/>
                      <a:pt x="0" y="181951"/>
                      <a:pt x="0" y="406400"/>
                    </a:cubicBezTo>
                    <a:cubicBezTo>
                      <a:pt x="0" y="630849"/>
                      <a:pt x="180261" y="812800"/>
                      <a:pt x="402625" y="812800"/>
                    </a:cubicBezTo>
                    <a:cubicBezTo>
                      <a:pt x="624989" y="812800"/>
                      <a:pt x="805250" y="630849"/>
                      <a:pt x="805250" y="406400"/>
                    </a:cubicBezTo>
                    <a:cubicBezTo>
                      <a:pt x="805250" y="181951"/>
                      <a:pt x="624989" y="0"/>
                      <a:pt x="402625" y="0"/>
                    </a:cubicBezTo>
                    <a:close/>
                  </a:path>
                </a:pathLst>
              </a:custGeom>
              <a:solidFill>
                <a:srgbClr val="4B0000"/>
              </a:solidFill>
            </p:spPr>
          </p:sp>
          <p:sp>
            <p:nvSpPr>
              <p:cNvPr name="TextBox 40" id="40"/>
              <p:cNvSpPr txBox="true"/>
              <p:nvPr/>
            </p:nvSpPr>
            <p:spPr>
              <a:xfrm>
                <a:off x="75492" y="-9525"/>
                <a:ext cx="654266" cy="746125"/>
              </a:xfrm>
              <a:prstGeom prst="rect">
                <a:avLst/>
              </a:prstGeom>
            </p:spPr>
            <p:txBody>
              <a:bodyPr anchor="ctr" rtlCol="false" tIns="50800" lIns="50800" bIns="50800" rIns="50800"/>
              <a:lstStyle/>
              <a:p>
                <a:pPr algn="ctr">
                  <a:lnSpc>
                    <a:spcPts val="4200"/>
                  </a:lnSpc>
                </a:pPr>
              </a:p>
            </p:txBody>
          </p:sp>
        </p:grpSp>
        <p:sp>
          <p:nvSpPr>
            <p:cNvPr name="TextBox 41" id="41"/>
            <p:cNvSpPr txBox="true"/>
            <p:nvPr/>
          </p:nvSpPr>
          <p:spPr>
            <a:xfrm rot="0">
              <a:off x="221706" y="149040"/>
              <a:ext cx="516650" cy="14065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Medium"/>
                  <a:ea typeface="Poppins Medium"/>
                  <a:cs typeface="Poppins Medium"/>
                  <a:sym typeface="Poppins Medium"/>
                </a:rPr>
                <a:t>01.</a:t>
              </a:r>
            </a:p>
          </p:txBody>
        </p:sp>
        <p:sp>
          <p:nvSpPr>
            <p:cNvPr name="TextBox 42" id="42"/>
            <p:cNvSpPr txBox="true"/>
            <p:nvPr/>
          </p:nvSpPr>
          <p:spPr>
            <a:xfrm rot="0">
              <a:off x="1305661" y="1572919"/>
              <a:ext cx="10588267" cy="1406525"/>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Medium"/>
                  <a:ea typeface="Poppins Medium"/>
                  <a:cs typeface="Poppins Medium"/>
                  <a:sym typeface="Poppins Medium"/>
                </a:rPr>
                <a:t>Menganalisis hubungan variabel-variabel lain terhadap pembatalan</a:t>
              </a:r>
            </a:p>
          </p:txBody>
        </p:sp>
        <p:grpSp>
          <p:nvGrpSpPr>
            <p:cNvPr name="Group 43" id="43"/>
            <p:cNvGrpSpPr/>
            <p:nvPr/>
          </p:nvGrpSpPr>
          <p:grpSpPr>
            <a:xfrm rot="0">
              <a:off x="0" y="1769986"/>
              <a:ext cx="960062" cy="969063"/>
              <a:chOff x="0" y="0"/>
              <a:chExt cx="805250" cy="812800"/>
            </a:xfrm>
          </p:grpSpPr>
          <p:sp>
            <p:nvSpPr>
              <p:cNvPr name="Freeform 44" id="44"/>
              <p:cNvSpPr/>
              <p:nvPr/>
            </p:nvSpPr>
            <p:spPr>
              <a:xfrm flipH="false" flipV="false" rot="0">
                <a:off x="0" y="0"/>
                <a:ext cx="805250" cy="812800"/>
              </a:xfrm>
              <a:custGeom>
                <a:avLst/>
                <a:gdLst/>
                <a:ahLst/>
                <a:cxnLst/>
                <a:rect r="r" b="b" t="t" l="l"/>
                <a:pathLst>
                  <a:path h="812800" w="805250">
                    <a:moveTo>
                      <a:pt x="402625" y="0"/>
                    </a:moveTo>
                    <a:cubicBezTo>
                      <a:pt x="180261" y="0"/>
                      <a:pt x="0" y="181951"/>
                      <a:pt x="0" y="406400"/>
                    </a:cubicBezTo>
                    <a:cubicBezTo>
                      <a:pt x="0" y="630849"/>
                      <a:pt x="180261" y="812800"/>
                      <a:pt x="402625" y="812800"/>
                    </a:cubicBezTo>
                    <a:cubicBezTo>
                      <a:pt x="624989" y="812800"/>
                      <a:pt x="805250" y="630849"/>
                      <a:pt x="805250" y="406400"/>
                    </a:cubicBezTo>
                    <a:cubicBezTo>
                      <a:pt x="805250" y="181951"/>
                      <a:pt x="624989" y="0"/>
                      <a:pt x="402625" y="0"/>
                    </a:cubicBezTo>
                    <a:close/>
                  </a:path>
                </a:pathLst>
              </a:custGeom>
              <a:solidFill>
                <a:srgbClr val="4B0000"/>
              </a:solidFill>
            </p:spPr>
          </p:sp>
          <p:sp>
            <p:nvSpPr>
              <p:cNvPr name="TextBox 45" id="45"/>
              <p:cNvSpPr txBox="true"/>
              <p:nvPr/>
            </p:nvSpPr>
            <p:spPr>
              <a:xfrm>
                <a:off x="75492" y="-9525"/>
                <a:ext cx="654266" cy="746125"/>
              </a:xfrm>
              <a:prstGeom prst="rect">
                <a:avLst/>
              </a:prstGeom>
            </p:spPr>
            <p:txBody>
              <a:bodyPr anchor="ctr" rtlCol="false" tIns="50800" lIns="50800" bIns="50800" rIns="50800"/>
              <a:lstStyle/>
              <a:p>
                <a:pPr algn="ctr">
                  <a:lnSpc>
                    <a:spcPts val="4200"/>
                  </a:lnSpc>
                </a:pPr>
              </a:p>
            </p:txBody>
          </p:sp>
        </p:grpSp>
        <p:sp>
          <p:nvSpPr>
            <p:cNvPr name="TextBox 46" id="46"/>
            <p:cNvSpPr txBox="true"/>
            <p:nvPr/>
          </p:nvSpPr>
          <p:spPr>
            <a:xfrm rot="0">
              <a:off x="120294" y="1890419"/>
              <a:ext cx="719473" cy="14065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Medium"/>
                  <a:ea typeface="Poppins Medium"/>
                  <a:cs typeface="Poppins Medium"/>
                  <a:sym typeface="Poppins Medium"/>
                </a:rPr>
                <a:t>02.</a:t>
              </a:r>
            </a:p>
          </p:txBody>
        </p:sp>
      </p:grpSp>
      <p:grpSp>
        <p:nvGrpSpPr>
          <p:cNvPr name="Group 47" id="47"/>
          <p:cNvGrpSpPr/>
          <p:nvPr/>
        </p:nvGrpSpPr>
        <p:grpSpPr>
          <a:xfrm rot="0">
            <a:off x="678072" y="454661"/>
            <a:ext cx="3596369" cy="1028700"/>
            <a:chOff x="0" y="0"/>
            <a:chExt cx="4795158" cy="1371600"/>
          </a:xfrm>
        </p:grpSpPr>
        <p:grpSp>
          <p:nvGrpSpPr>
            <p:cNvPr name="Group 48" id="48"/>
            <p:cNvGrpSpPr/>
            <p:nvPr/>
          </p:nvGrpSpPr>
          <p:grpSpPr>
            <a:xfrm rot="0">
              <a:off x="0" y="214175"/>
              <a:ext cx="4795158" cy="1122140"/>
              <a:chOff x="0" y="0"/>
              <a:chExt cx="1534109" cy="359005"/>
            </a:xfrm>
          </p:grpSpPr>
          <p:sp>
            <p:nvSpPr>
              <p:cNvPr name="Freeform 49" id="49"/>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50" id="50"/>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51" id="51"/>
            <p:cNvSpPr/>
            <p:nvPr/>
          </p:nvSpPr>
          <p:spPr>
            <a:xfrm flipH="false" flipV="false" rot="0">
              <a:off x="3434103" y="179814"/>
              <a:ext cx="935144" cy="1047257"/>
            </a:xfrm>
            <a:custGeom>
              <a:avLst/>
              <a:gdLst/>
              <a:ahLst/>
              <a:cxnLst/>
              <a:rect r="r" b="b" t="t" l="l"/>
              <a:pathLst>
                <a:path h="1047257" w="935144">
                  <a:moveTo>
                    <a:pt x="0" y="0"/>
                  </a:moveTo>
                  <a:lnTo>
                    <a:pt x="935144" y="0"/>
                  </a:lnTo>
                  <a:lnTo>
                    <a:pt x="935144" y="1047257"/>
                  </a:lnTo>
                  <a:lnTo>
                    <a:pt x="0" y="1047257"/>
                  </a:lnTo>
                  <a:lnTo>
                    <a:pt x="0" y="0"/>
                  </a:lnTo>
                  <a:close/>
                </a:path>
              </a:pathLst>
            </a:custGeom>
            <a:blipFill>
              <a:blip r:embed="rId6"/>
              <a:stretch>
                <a:fillRect l="0" t="0" r="0" b="-19591"/>
              </a:stretch>
            </a:blipFill>
          </p:spPr>
        </p:sp>
        <p:sp>
          <p:nvSpPr>
            <p:cNvPr name="Freeform 52" id="52"/>
            <p:cNvSpPr/>
            <p:nvPr/>
          </p:nvSpPr>
          <p:spPr>
            <a:xfrm flipH="false" flipV="false" rot="0">
              <a:off x="246999" y="0"/>
              <a:ext cx="3073160" cy="1371600"/>
            </a:xfrm>
            <a:custGeom>
              <a:avLst/>
              <a:gdLst/>
              <a:ahLst/>
              <a:cxnLst/>
              <a:rect r="r" b="b" t="t" l="l"/>
              <a:pathLst>
                <a:path h="1371600" w="3073160">
                  <a:moveTo>
                    <a:pt x="0" y="0"/>
                  </a:moveTo>
                  <a:lnTo>
                    <a:pt x="3073161" y="0"/>
                  </a:lnTo>
                  <a:lnTo>
                    <a:pt x="3073161" y="1371600"/>
                  </a:lnTo>
                  <a:lnTo>
                    <a:pt x="0" y="1371600"/>
                  </a:lnTo>
                  <a:lnTo>
                    <a:pt x="0" y="0"/>
                  </a:lnTo>
                  <a:close/>
                </a:path>
              </a:pathLst>
            </a:custGeom>
            <a:blipFill>
              <a:blip r:embed="rId7"/>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308961" y="283211"/>
            <a:ext cx="3596369" cy="1028700"/>
            <a:chOff x="0" y="0"/>
            <a:chExt cx="4795158" cy="1371600"/>
          </a:xfrm>
        </p:grpSpPr>
        <p:grpSp>
          <p:nvGrpSpPr>
            <p:cNvPr name="Group 26" id="26"/>
            <p:cNvGrpSpPr/>
            <p:nvPr/>
          </p:nvGrpSpPr>
          <p:grpSpPr>
            <a:xfrm rot="0">
              <a:off x="0" y="214175"/>
              <a:ext cx="4795158" cy="1122140"/>
              <a:chOff x="0" y="0"/>
              <a:chExt cx="1534109" cy="359005"/>
            </a:xfrm>
          </p:grpSpPr>
          <p:sp>
            <p:nvSpPr>
              <p:cNvPr name="Freeform 27" id="27"/>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28" id="28"/>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29" id="29"/>
            <p:cNvSpPr/>
            <p:nvPr/>
          </p:nvSpPr>
          <p:spPr>
            <a:xfrm flipH="false" flipV="false" rot="0">
              <a:off x="3434103" y="179814"/>
              <a:ext cx="935144" cy="1047257"/>
            </a:xfrm>
            <a:custGeom>
              <a:avLst/>
              <a:gdLst/>
              <a:ahLst/>
              <a:cxnLst/>
              <a:rect r="r" b="b" t="t" l="l"/>
              <a:pathLst>
                <a:path h="1047257" w="935144">
                  <a:moveTo>
                    <a:pt x="0" y="0"/>
                  </a:moveTo>
                  <a:lnTo>
                    <a:pt x="935144" y="0"/>
                  </a:lnTo>
                  <a:lnTo>
                    <a:pt x="935144" y="1047257"/>
                  </a:lnTo>
                  <a:lnTo>
                    <a:pt x="0" y="1047257"/>
                  </a:lnTo>
                  <a:lnTo>
                    <a:pt x="0" y="0"/>
                  </a:lnTo>
                  <a:close/>
                </a:path>
              </a:pathLst>
            </a:custGeom>
            <a:blipFill>
              <a:blip r:embed="rId4"/>
              <a:stretch>
                <a:fillRect l="0" t="0" r="0" b="-19591"/>
              </a:stretch>
            </a:blipFill>
          </p:spPr>
        </p:sp>
        <p:sp>
          <p:nvSpPr>
            <p:cNvPr name="Freeform 30" id="30"/>
            <p:cNvSpPr/>
            <p:nvPr/>
          </p:nvSpPr>
          <p:spPr>
            <a:xfrm flipH="false" flipV="false" rot="0">
              <a:off x="246999" y="0"/>
              <a:ext cx="3073160" cy="1371600"/>
            </a:xfrm>
            <a:custGeom>
              <a:avLst/>
              <a:gdLst/>
              <a:ahLst/>
              <a:cxnLst/>
              <a:rect r="r" b="b" t="t" l="l"/>
              <a:pathLst>
                <a:path h="1371600" w="3073160">
                  <a:moveTo>
                    <a:pt x="0" y="0"/>
                  </a:moveTo>
                  <a:lnTo>
                    <a:pt x="3073161" y="0"/>
                  </a:lnTo>
                  <a:lnTo>
                    <a:pt x="3073161" y="1371600"/>
                  </a:lnTo>
                  <a:lnTo>
                    <a:pt x="0" y="1371600"/>
                  </a:lnTo>
                  <a:lnTo>
                    <a:pt x="0" y="0"/>
                  </a:lnTo>
                  <a:close/>
                </a:path>
              </a:pathLst>
            </a:custGeom>
            <a:blipFill>
              <a:blip r:embed="rId5"/>
              <a:stretch>
                <a:fillRect l="0" t="0" r="0" b="0"/>
              </a:stretch>
            </a:blipFill>
          </p:spPr>
        </p:sp>
      </p:grpSp>
      <p:sp>
        <p:nvSpPr>
          <p:cNvPr name="TextBox 31" id="31"/>
          <p:cNvSpPr txBox="true"/>
          <p:nvPr/>
        </p:nvSpPr>
        <p:spPr>
          <a:xfrm rot="0">
            <a:off x="1273183" y="1588136"/>
            <a:ext cx="13360155" cy="748925"/>
          </a:xfrm>
          <a:prstGeom prst="rect">
            <a:avLst/>
          </a:prstGeom>
        </p:spPr>
        <p:txBody>
          <a:bodyPr anchor="t" rtlCol="false" tIns="0" lIns="0" bIns="0" rIns="0">
            <a:spAutoFit/>
          </a:bodyPr>
          <a:lstStyle/>
          <a:p>
            <a:pPr algn="l">
              <a:lnSpc>
                <a:spcPts val="5601"/>
              </a:lnSpc>
            </a:pPr>
            <a:r>
              <a:rPr lang="en-US" sz="5601" b="true">
                <a:solidFill>
                  <a:srgbClr val="000000"/>
                </a:solidFill>
                <a:latin typeface="Montserrat Bold"/>
                <a:ea typeface="Montserrat Bold"/>
                <a:cs typeface="Montserrat Bold"/>
                <a:sym typeface="Montserrat Bold"/>
              </a:rPr>
              <a:t>FITUR KATEGORIKAL &gt; NUMERIK</a:t>
            </a:r>
          </a:p>
        </p:txBody>
      </p:sp>
      <p:sp>
        <p:nvSpPr>
          <p:cNvPr name="TextBox 32" id="32"/>
          <p:cNvSpPr txBox="true"/>
          <p:nvPr/>
        </p:nvSpPr>
        <p:spPr>
          <a:xfrm rot="0">
            <a:off x="1317711" y="2310753"/>
            <a:ext cx="8439632" cy="625475"/>
          </a:xfrm>
          <a:prstGeom prst="rect">
            <a:avLst/>
          </a:prstGeom>
        </p:spPr>
        <p:txBody>
          <a:bodyPr anchor="t" rtlCol="false" tIns="0" lIns="0" bIns="0" rIns="0">
            <a:spAutoFit/>
          </a:bodyPr>
          <a:lstStyle/>
          <a:p>
            <a:pPr algn="l">
              <a:lnSpc>
                <a:spcPts val="4599"/>
              </a:lnSpc>
            </a:pPr>
            <a:r>
              <a:rPr lang="en-US" sz="3999" b="true">
                <a:solidFill>
                  <a:srgbClr val="000000"/>
                </a:solidFill>
                <a:latin typeface="Poppins Bold"/>
                <a:ea typeface="Poppins Bold"/>
                <a:cs typeface="Poppins Bold"/>
                <a:sym typeface="Poppins Bold"/>
              </a:rPr>
              <a:t>Label Encoder</a:t>
            </a:r>
          </a:p>
        </p:txBody>
      </p:sp>
      <p:sp>
        <p:nvSpPr>
          <p:cNvPr name="Freeform 33" id="33"/>
          <p:cNvSpPr/>
          <p:nvPr/>
        </p:nvSpPr>
        <p:spPr>
          <a:xfrm flipH="false" flipV="false" rot="0">
            <a:off x="1807868" y="6861591"/>
            <a:ext cx="7336132" cy="1883397"/>
          </a:xfrm>
          <a:custGeom>
            <a:avLst/>
            <a:gdLst/>
            <a:ahLst/>
            <a:cxnLst/>
            <a:rect r="r" b="b" t="t" l="l"/>
            <a:pathLst>
              <a:path h="1883397" w="7336132">
                <a:moveTo>
                  <a:pt x="0" y="0"/>
                </a:moveTo>
                <a:lnTo>
                  <a:pt x="7336132" y="0"/>
                </a:lnTo>
                <a:lnTo>
                  <a:pt x="7336132" y="1883397"/>
                </a:lnTo>
                <a:lnTo>
                  <a:pt x="0" y="1883397"/>
                </a:lnTo>
                <a:lnTo>
                  <a:pt x="0" y="0"/>
                </a:lnTo>
                <a:close/>
              </a:path>
            </a:pathLst>
          </a:custGeom>
          <a:blipFill>
            <a:blip r:embed="rId6"/>
            <a:stretch>
              <a:fillRect l="-36196" t="-515356" r="-309251" b="-360632"/>
            </a:stretch>
          </a:blipFill>
        </p:spPr>
      </p:sp>
      <p:sp>
        <p:nvSpPr>
          <p:cNvPr name="Freeform 34" id="34"/>
          <p:cNvSpPr/>
          <p:nvPr/>
        </p:nvSpPr>
        <p:spPr>
          <a:xfrm flipH="false" flipV="false" rot="0">
            <a:off x="11755220" y="6902919"/>
            <a:ext cx="4328084" cy="1842070"/>
          </a:xfrm>
          <a:custGeom>
            <a:avLst/>
            <a:gdLst/>
            <a:ahLst/>
            <a:cxnLst/>
            <a:rect r="r" b="b" t="t" l="l"/>
            <a:pathLst>
              <a:path h="1842070" w="4328084">
                <a:moveTo>
                  <a:pt x="0" y="0"/>
                </a:moveTo>
                <a:lnTo>
                  <a:pt x="4328084" y="0"/>
                </a:lnTo>
                <a:lnTo>
                  <a:pt x="4328084" y="1842069"/>
                </a:lnTo>
                <a:lnTo>
                  <a:pt x="0" y="1842069"/>
                </a:lnTo>
                <a:lnTo>
                  <a:pt x="0" y="0"/>
                </a:lnTo>
                <a:close/>
              </a:path>
            </a:pathLst>
          </a:custGeom>
          <a:blipFill>
            <a:blip r:embed="rId6"/>
            <a:stretch>
              <a:fillRect l="-56070" t="-677816" r="-537376" b="-138669"/>
            </a:stretch>
          </a:blipFill>
        </p:spPr>
      </p:sp>
      <p:sp>
        <p:nvSpPr>
          <p:cNvPr name="Freeform 35" id="35"/>
          <p:cNvSpPr/>
          <p:nvPr/>
        </p:nvSpPr>
        <p:spPr>
          <a:xfrm flipH="false" flipV="false" rot="0">
            <a:off x="2540981" y="3899498"/>
            <a:ext cx="13854702" cy="1612121"/>
          </a:xfrm>
          <a:custGeom>
            <a:avLst/>
            <a:gdLst/>
            <a:ahLst/>
            <a:cxnLst/>
            <a:rect r="r" b="b" t="t" l="l"/>
            <a:pathLst>
              <a:path h="1612121" w="13854702">
                <a:moveTo>
                  <a:pt x="0" y="0"/>
                </a:moveTo>
                <a:lnTo>
                  <a:pt x="13854701" y="0"/>
                </a:lnTo>
                <a:lnTo>
                  <a:pt x="13854701" y="1612121"/>
                </a:lnTo>
                <a:lnTo>
                  <a:pt x="0" y="1612121"/>
                </a:lnTo>
                <a:lnTo>
                  <a:pt x="0" y="0"/>
                </a:lnTo>
                <a:close/>
              </a:path>
            </a:pathLst>
          </a:custGeom>
          <a:blipFill>
            <a:blip r:embed="rId6"/>
            <a:stretch>
              <a:fillRect l="-19241" t="-387196" r="-118732" b="-663214"/>
            </a:stretch>
          </a:blipFill>
        </p:spPr>
      </p:sp>
      <p:sp>
        <p:nvSpPr>
          <p:cNvPr name="TextBox 36" id="36"/>
          <p:cNvSpPr txBox="true"/>
          <p:nvPr/>
        </p:nvSpPr>
        <p:spPr>
          <a:xfrm rot="0">
            <a:off x="4924184" y="3303881"/>
            <a:ext cx="8439632" cy="476366"/>
          </a:xfrm>
          <a:prstGeom prst="rect">
            <a:avLst/>
          </a:prstGeom>
        </p:spPr>
        <p:txBody>
          <a:bodyPr anchor="t" rtlCol="false" tIns="0" lIns="0" bIns="0" rIns="0">
            <a:spAutoFit/>
          </a:bodyPr>
          <a:lstStyle/>
          <a:p>
            <a:pPr algn="ctr">
              <a:lnSpc>
                <a:spcPts val="3470"/>
              </a:lnSpc>
            </a:pPr>
            <a:r>
              <a:rPr lang="en-US" sz="3018">
                <a:solidFill>
                  <a:srgbClr val="000000"/>
                </a:solidFill>
                <a:latin typeface="Poppins"/>
                <a:ea typeface="Poppins"/>
                <a:cs typeface="Poppins"/>
                <a:sym typeface="Poppins"/>
              </a:rPr>
              <a:t>market_segment &gt; Kategori Kehadiran </a:t>
            </a:r>
          </a:p>
        </p:txBody>
      </p:sp>
      <p:sp>
        <p:nvSpPr>
          <p:cNvPr name="TextBox 37" id="37"/>
          <p:cNvSpPr txBox="true"/>
          <p:nvPr/>
        </p:nvSpPr>
        <p:spPr>
          <a:xfrm rot="0">
            <a:off x="1273183" y="6321513"/>
            <a:ext cx="8439632" cy="476366"/>
          </a:xfrm>
          <a:prstGeom prst="rect">
            <a:avLst/>
          </a:prstGeom>
        </p:spPr>
        <p:txBody>
          <a:bodyPr anchor="t" rtlCol="false" tIns="0" lIns="0" bIns="0" rIns="0">
            <a:spAutoFit/>
          </a:bodyPr>
          <a:lstStyle/>
          <a:p>
            <a:pPr algn="ctr">
              <a:lnSpc>
                <a:spcPts val="3470"/>
              </a:lnSpc>
            </a:pPr>
            <a:r>
              <a:rPr lang="en-US" sz="3018">
                <a:solidFill>
                  <a:srgbClr val="000000"/>
                </a:solidFill>
                <a:latin typeface="Poppins"/>
                <a:ea typeface="Poppins"/>
                <a:cs typeface="Poppins"/>
                <a:sym typeface="Poppins"/>
              </a:rPr>
              <a:t>reserved_room_type &gt; Tipe Kamar Dipesan </a:t>
            </a:r>
          </a:p>
        </p:txBody>
      </p:sp>
      <p:sp>
        <p:nvSpPr>
          <p:cNvPr name="TextBox 38" id="38"/>
          <p:cNvSpPr txBox="true"/>
          <p:nvPr/>
        </p:nvSpPr>
        <p:spPr>
          <a:xfrm rot="0">
            <a:off x="9699446" y="6321513"/>
            <a:ext cx="8439632" cy="476366"/>
          </a:xfrm>
          <a:prstGeom prst="rect">
            <a:avLst/>
          </a:prstGeom>
        </p:spPr>
        <p:txBody>
          <a:bodyPr anchor="t" rtlCol="false" tIns="0" lIns="0" bIns="0" rIns="0">
            <a:spAutoFit/>
          </a:bodyPr>
          <a:lstStyle/>
          <a:p>
            <a:pPr algn="ctr">
              <a:lnSpc>
                <a:spcPts val="3470"/>
              </a:lnSpc>
            </a:pPr>
            <a:r>
              <a:rPr lang="en-US" sz="3018">
                <a:solidFill>
                  <a:srgbClr val="000000"/>
                </a:solidFill>
                <a:latin typeface="Poppins"/>
                <a:ea typeface="Poppins"/>
                <a:cs typeface="Poppins"/>
                <a:sym typeface="Poppins"/>
              </a:rPr>
              <a:t>deposit_type &gt; Tipe Deposit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308961" y="283211"/>
            <a:ext cx="3596369" cy="1028700"/>
            <a:chOff x="0" y="0"/>
            <a:chExt cx="4795158" cy="1371600"/>
          </a:xfrm>
        </p:grpSpPr>
        <p:grpSp>
          <p:nvGrpSpPr>
            <p:cNvPr name="Group 26" id="26"/>
            <p:cNvGrpSpPr/>
            <p:nvPr/>
          </p:nvGrpSpPr>
          <p:grpSpPr>
            <a:xfrm rot="0">
              <a:off x="0" y="214175"/>
              <a:ext cx="4795158" cy="1122140"/>
              <a:chOff x="0" y="0"/>
              <a:chExt cx="1534109" cy="359005"/>
            </a:xfrm>
          </p:grpSpPr>
          <p:sp>
            <p:nvSpPr>
              <p:cNvPr name="Freeform 27" id="27"/>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28" id="28"/>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29" id="29"/>
            <p:cNvSpPr/>
            <p:nvPr/>
          </p:nvSpPr>
          <p:spPr>
            <a:xfrm flipH="false" flipV="false" rot="0">
              <a:off x="3434103" y="179814"/>
              <a:ext cx="935144" cy="1047257"/>
            </a:xfrm>
            <a:custGeom>
              <a:avLst/>
              <a:gdLst/>
              <a:ahLst/>
              <a:cxnLst/>
              <a:rect r="r" b="b" t="t" l="l"/>
              <a:pathLst>
                <a:path h="1047257" w="935144">
                  <a:moveTo>
                    <a:pt x="0" y="0"/>
                  </a:moveTo>
                  <a:lnTo>
                    <a:pt x="935144" y="0"/>
                  </a:lnTo>
                  <a:lnTo>
                    <a:pt x="935144" y="1047257"/>
                  </a:lnTo>
                  <a:lnTo>
                    <a:pt x="0" y="1047257"/>
                  </a:lnTo>
                  <a:lnTo>
                    <a:pt x="0" y="0"/>
                  </a:lnTo>
                  <a:close/>
                </a:path>
              </a:pathLst>
            </a:custGeom>
            <a:blipFill>
              <a:blip r:embed="rId4"/>
              <a:stretch>
                <a:fillRect l="0" t="0" r="0" b="-19591"/>
              </a:stretch>
            </a:blipFill>
          </p:spPr>
        </p:sp>
        <p:sp>
          <p:nvSpPr>
            <p:cNvPr name="Freeform 30" id="30"/>
            <p:cNvSpPr/>
            <p:nvPr/>
          </p:nvSpPr>
          <p:spPr>
            <a:xfrm flipH="false" flipV="false" rot="0">
              <a:off x="246999" y="0"/>
              <a:ext cx="3073160" cy="1371600"/>
            </a:xfrm>
            <a:custGeom>
              <a:avLst/>
              <a:gdLst/>
              <a:ahLst/>
              <a:cxnLst/>
              <a:rect r="r" b="b" t="t" l="l"/>
              <a:pathLst>
                <a:path h="1371600" w="3073160">
                  <a:moveTo>
                    <a:pt x="0" y="0"/>
                  </a:moveTo>
                  <a:lnTo>
                    <a:pt x="3073161" y="0"/>
                  </a:lnTo>
                  <a:lnTo>
                    <a:pt x="3073161" y="1371600"/>
                  </a:lnTo>
                  <a:lnTo>
                    <a:pt x="0" y="1371600"/>
                  </a:lnTo>
                  <a:lnTo>
                    <a:pt x="0" y="0"/>
                  </a:lnTo>
                  <a:close/>
                </a:path>
              </a:pathLst>
            </a:custGeom>
            <a:blipFill>
              <a:blip r:embed="rId5"/>
              <a:stretch>
                <a:fillRect l="0" t="0" r="0" b="0"/>
              </a:stretch>
            </a:blipFill>
          </p:spPr>
        </p:sp>
      </p:grpSp>
      <p:sp>
        <p:nvSpPr>
          <p:cNvPr name="Freeform 31" id="31"/>
          <p:cNvSpPr/>
          <p:nvPr/>
        </p:nvSpPr>
        <p:spPr>
          <a:xfrm flipH="false" flipV="false" rot="0">
            <a:off x="3746601" y="2734419"/>
            <a:ext cx="10794798" cy="1304424"/>
          </a:xfrm>
          <a:custGeom>
            <a:avLst/>
            <a:gdLst/>
            <a:ahLst/>
            <a:cxnLst/>
            <a:rect r="r" b="b" t="t" l="l"/>
            <a:pathLst>
              <a:path h="1304424" w="10794798">
                <a:moveTo>
                  <a:pt x="0" y="0"/>
                </a:moveTo>
                <a:lnTo>
                  <a:pt x="10794798" y="0"/>
                </a:lnTo>
                <a:lnTo>
                  <a:pt x="10794798" y="1304424"/>
                </a:lnTo>
                <a:lnTo>
                  <a:pt x="0" y="1304424"/>
                </a:lnTo>
                <a:lnTo>
                  <a:pt x="0" y="0"/>
                </a:lnTo>
                <a:close/>
              </a:path>
            </a:pathLst>
          </a:custGeom>
          <a:blipFill>
            <a:blip r:embed="rId6"/>
            <a:stretch>
              <a:fillRect l="-23217" t="0" r="-57626" b="-66494"/>
            </a:stretch>
          </a:blipFill>
        </p:spPr>
      </p:sp>
      <p:sp>
        <p:nvSpPr>
          <p:cNvPr name="Freeform 32" id="32"/>
          <p:cNvSpPr/>
          <p:nvPr/>
        </p:nvSpPr>
        <p:spPr>
          <a:xfrm flipH="false" flipV="false" rot="0">
            <a:off x="5155244" y="4187326"/>
            <a:ext cx="2779709" cy="5756146"/>
          </a:xfrm>
          <a:custGeom>
            <a:avLst/>
            <a:gdLst/>
            <a:ahLst/>
            <a:cxnLst/>
            <a:rect r="r" b="b" t="t" l="l"/>
            <a:pathLst>
              <a:path h="5756146" w="2779709">
                <a:moveTo>
                  <a:pt x="0" y="0"/>
                </a:moveTo>
                <a:lnTo>
                  <a:pt x="2779709" y="0"/>
                </a:lnTo>
                <a:lnTo>
                  <a:pt x="2779709" y="5756145"/>
                </a:lnTo>
                <a:lnTo>
                  <a:pt x="0" y="5756145"/>
                </a:lnTo>
                <a:lnTo>
                  <a:pt x="0" y="0"/>
                </a:lnTo>
                <a:close/>
              </a:path>
            </a:pathLst>
          </a:custGeom>
          <a:blipFill>
            <a:blip r:embed="rId7"/>
            <a:stretch>
              <a:fillRect l="0" t="-21208" r="-26636" b="-14689"/>
            </a:stretch>
          </a:blipFill>
        </p:spPr>
      </p:sp>
      <p:sp>
        <p:nvSpPr>
          <p:cNvPr name="Freeform 33" id="33"/>
          <p:cNvSpPr/>
          <p:nvPr/>
        </p:nvSpPr>
        <p:spPr>
          <a:xfrm flipH="false" flipV="false" rot="0">
            <a:off x="10195259" y="4254446"/>
            <a:ext cx="2604366" cy="5689026"/>
          </a:xfrm>
          <a:custGeom>
            <a:avLst/>
            <a:gdLst/>
            <a:ahLst/>
            <a:cxnLst/>
            <a:rect r="r" b="b" t="t" l="l"/>
            <a:pathLst>
              <a:path h="5689026" w="2604366">
                <a:moveTo>
                  <a:pt x="0" y="0"/>
                </a:moveTo>
                <a:lnTo>
                  <a:pt x="2604367" y="0"/>
                </a:lnTo>
                <a:lnTo>
                  <a:pt x="2604367" y="5689025"/>
                </a:lnTo>
                <a:lnTo>
                  <a:pt x="0" y="5689025"/>
                </a:lnTo>
                <a:lnTo>
                  <a:pt x="0" y="0"/>
                </a:lnTo>
                <a:close/>
              </a:path>
            </a:pathLst>
          </a:custGeom>
          <a:blipFill>
            <a:blip r:embed="rId8"/>
            <a:stretch>
              <a:fillRect l="0" t="-20430" r="-35815" b="-17734"/>
            </a:stretch>
          </a:blipFill>
        </p:spPr>
      </p:sp>
      <p:sp>
        <p:nvSpPr>
          <p:cNvPr name="Freeform 34" id="34"/>
          <p:cNvSpPr/>
          <p:nvPr/>
        </p:nvSpPr>
        <p:spPr>
          <a:xfrm flipH="false" flipV="false" rot="0">
            <a:off x="8458828" y="6606407"/>
            <a:ext cx="1370344" cy="584109"/>
          </a:xfrm>
          <a:custGeom>
            <a:avLst/>
            <a:gdLst/>
            <a:ahLst/>
            <a:cxnLst/>
            <a:rect r="r" b="b" t="t" l="l"/>
            <a:pathLst>
              <a:path h="584109" w="1370344">
                <a:moveTo>
                  <a:pt x="0" y="0"/>
                </a:moveTo>
                <a:lnTo>
                  <a:pt x="1370344" y="0"/>
                </a:lnTo>
                <a:lnTo>
                  <a:pt x="1370344" y="584109"/>
                </a:lnTo>
                <a:lnTo>
                  <a:pt x="0" y="584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5" id="35"/>
          <p:cNvSpPr txBox="true"/>
          <p:nvPr/>
        </p:nvSpPr>
        <p:spPr>
          <a:xfrm rot="0">
            <a:off x="2463922" y="1471316"/>
            <a:ext cx="13360155" cy="742358"/>
          </a:xfrm>
          <a:prstGeom prst="rect">
            <a:avLst/>
          </a:prstGeom>
        </p:spPr>
        <p:txBody>
          <a:bodyPr anchor="t" rtlCol="false" tIns="0" lIns="0" bIns="0" rIns="0">
            <a:spAutoFit/>
          </a:bodyPr>
          <a:lstStyle/>
          <a:p>
            <a:pPr algn="ctr">
              <a:lnSpc>
                <a:spcPts val="5601"/>
              </a:lnSpc>
            </a:pPr>
            <a:r>
              <a:rPr lang="en-US" b="true" sz="5601">
                <a:solidFill>
                  <a:srgbClr val="000000"/>
                </a:solidFill>
                <a:latin typeface="Montserrat Bold"/>
                <a:ea typeface="Montserrat Bold"/>
                <a:cs typeface="Montserrat Bold"/>
                <a:sym typeface="Montserrat Bold"/>
              </a:rPr>
              <a:t>DATA NULL HANDLING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7582007" y="3366527"/>
            <a:ext cx="1411986" cy="4123812"/>
            <a:chOff x="0" y="0"/>
            <a:chExt cx="316752" cy="925099"/>
          </a:xfrm>
        </p:grpSpPr>
        <p:sp>
          <p:nvSpPr>
            <p:cNvPr name="Freeform 18" id="18"/>
            <p:cNvSpPr/>
            <p:nvPr/>
          </p:nvSpPr>
          <p:spPr>
            <a:xfrm flipH="false" flipV="false" rot="0">
              <a:off x="0" y="0"/>
              <a:ext cx="316752" cy="925099"/>
            </a:xfrm>
            <a:custGeom>
              <a:avLst/>
              <a:gdLst/>
              <a:ahLst/>
              <a:cxnLst/>
              <a:rect r="r" b="b" t="t" l="l"/>
              <a:pathLst>
                <a:path h="925099" w="316752">
                  <a:moveTo>
                    <a:pt x="158376" y="0"/>
                  </a:moveTo>
                  <a:lnTo>
                    <a:pt x="158376" y="0"/>
                  </a:lnTo>
                  <a:cubicBezTo>
                    <a:pt x="245845" y="0"/>
                    <a:pt x="316752" y="70907"/>
                    <a:pt x="316752" y="158376"/>
                  </a:cubicBezTo>
                  <a:lnTo>
                    <a:pt x="316752" y="766723"/>
                  </a:lnTo>
                  <a:cubicBezTo>
                    <a:pt x="316752" y="854192"/>
                    <a:pt x="245845" y="925099"/>
                    <a:pt x="158376" y="925099"/>
                  </a:cubicBezTo>
                  <a:lnTo>
                    <a:pt x="158376" y="925099"/>
                  </a:lnTo>
                  <a:cubicBezTo>
                    <a:pt x="70907" y="925099"/>
                    <a:pt x="0" y="854192"/>
                    <a:pt x="0" y="766723"/>
                  </a:cubicBezTo>
                  <a:lnTo>
                    <a:pt x="0" y="158376"/>
                  </a:lnTo>
                  <a:cubicBezTo>
                    <a:pt x="0" y="70907"/>
                    <a:pt x="70907" y="0"/>
                    <a:pt x="158376" y="0"/>
                  </a:cubicBezTo>
                  <a:close/>
                </a:path>
              </a:pathLst>
            </a:custGeom>
            <a:solidFill>
              <a:srgbClr val="4B0000"/>
            </a:solidFill>
          </p:spPr>
        </p:sp>
        <p:sp>
          <p:nvSpPr>
            <p:cNvPr name="TextBox 19" id="19"/>
            <p:cNvSpPr txBox="true"/>
            <p:nvPr/>
          </p:nvSpPr>
          <p:spPr>
            <a:xfrm>
              <a:off x="0" y="-47625"/>
              <a:ext cx="316752" cy="972724"/>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705993" y="3366527"/>
            <a:ext cx="1411986" cy="4123812"/>
            <a:chOff x="0" y="0"/>
            <a:chExt cx="316752" cy="925099"/>
          </a:xfrm>
        </p:grpSpPr>
        <p:sp>
          <p:nvSpPr>
            <p:cNvPr name="Freeform 21" id="21"/>
            <p:cNvSpPr/>
            <p:nvPr/>
          </p:nvSpPr>
          <p:spPr>
            <a:xfrm flipH="false" flipV="false" rot="0">
              <a:off x="0" y="0"/>
              <a:ext cx="316752" cy="925099"/>
            </a:xfrm>
            <a:custGeom>
              <a:avLst/>
              <a:gdLst/>
              <a:ahLst/>
              <a:cxnLst/>
              <a:rect r="r" b="b" t="t" l="l"/>
              <a:pathLst>
                <a:path h="925099" w="316752">
                  <a:moveTo>
                    <a:pt x="158376" y="0"/>
                  </a:moveTo>
                  <a:lnTo>
                    <a:pt x="158376" y="0"/>
                  </a:lnTo>
                  <a:cubicBezTo>
                    <a:pt x="245845" y="0"/>
                    <a:pt x="316752" y="70907"/>
                    <a:pt x="316752" y="158376"/>
                  </a:cubicBezTo>
                  <a:lnTo>
                    <a:pt x="316752" y="766723"/>
                  </a:lnTo>
                  <a:cubicBezTo>
                    <a:pt x="316752" y="854192"/>
                    <a:pt x="245845" y="925099"/>
                    <a:pt x="158376" y="925099"/>
                  </a:cubicBezTo>
                  <a:lnTo>
                    <a:pt x="158376" y="925099"/>
                  </a:lnTo>
                  <a:cubicBezTo>
                    <a:pt x="70907" y="925099"/>
                    <a:pt x="0" y="854192"/>
                    <a:pt x="0" y="766723"/>
                  </a:cubicBezTo>
                  <a:lnTo>
                    <a:pt x="0" y="158376"/>
                  </a:lnTo>
                  <a:cubicBezTo>
                    <a:pt x="0" y="70907"/>
                    <a:pt x="70907" y="0"/>
                    <a:pt x="158376" y="0"/>
                  </a:cubicBezTo>
                  <a:close/>
                </a:path>
              </a:pathLst>
            </a:custGeom>
            <a:solidFill>
              <a:srgbClr val="4B0000"/>
            </a:solidFill>
          </p:spPr>
        </p:sp>
        <p:sp>
          <p:nvSpPr>
            <p:cNvPr name="TextBox 22" id="22"/>
            <p:cNvSpPr txBox="true"/>
            <p:nvPr/>
          </p:nvSpPr>
          <p:spPr>
            <a:xfrm>
              <a:off x="0" y="-47625"/>
              <a:ext cx="316752" cy="972724"/>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2455795" y="2454796"/>
            <a:ext cx="6353691" cy="6461929"/>
            <a:chOff x="0" y="0"/>
            <a:chExt cx="838429" cy="852713"/>
          </a:xfrm>
        </p:grpSpPr>
        <p:sp>
          <p:nvSpPr>
            <p:cNvPr name="Freeform 24" id="24"/>
            <p:cNvSpPr/>
            <p:nvPr/>
          </p:nvSpPr>
          <p:spPr>
            <a:xfrm flipH="false" flipV="false" rot="0">
              <a:off x="0" y="0"/>
              <a:ext cx="838429" cy="852713"/>
            </a:xfrm>
            <a:custGeom>
              <a:avLst/>
              <a:gdLst/>
              <a:ahLst/>
              <a:cxnLst/>
              <a:rect r="r" b="b" t="t" l="l"/>
              <a:pathLst>
                <a:path h="852713" w="838429">
                  <a:moveTo>
                    <a:pt x="28025" y="0"/>
                  </a:moveTo>
                  <a:lnTo>
                    <a:pt x="810404" y="0"/>
                  </a:lnTo>
                  <a:cubicBezTo>
                    <a:pt x="817837" y="0"/>
                    <a:pt x="824965" y="2953"/>
                    <a:pt x="830221" y="8208"/>
                  </a:cubicBezTo>
                  <a:cubicBezTo>
                    <a:pt x="835477" y="13464"/>
                    <a:pt x="838429" y="20593"/>
                    <a:pt x="838429" y="28025"/>
                  </a:cubicBezTo>
                  <a:lnTo>
                    <a:pt x="838429" y="824687"/>
                  </a:lnTo>
                  <a:cubicBezTo>
                    <a:pt x="838429" y="840165"/>
                    <a:pt x="825882" y="852713"/>
                    <a:pt x="810404" y="852713"/>
                  </a:cubicBezTo>
                  <a:lnTo>
                    <a:pt x="28025" y="852713"/>
                  </a:lnTo>
                  <a:cubicBezTo>
                    <a:pt x="20593" y="852713"/>
                    <a:pt x="13464" y="849760"/>
                    <a:pt x="8208" y="844504"/>
                  </a:cubicBezTo>
                  <a:cubicBezTo>
                    <a:pt x="2953" y="839248"/>
                    <a:pt x="0" y="832120"/>
                    <a:pt x="0" y="824687"/>
                  </a:cubicBezTo>
                  <a:lnTo>
                    <a:pt x="0" y="28025"/>
                  </a:lnTo>
                  <a:cubicBezTo>
                    <a:pt x="0" y="12547"/>
                    <a:pt x="12547" y="0"/>
                    <a:pt x="28025" y="0"/>
                  </a:cubicBezTo>
                  <a:close/>
                </a:path>
              </a:pathLst>
            </a:custGeom>
            <a:blipFill>
              <a:blip r:embed="rId2"/>
              <a:stretch>
                <a:fillRect l="-40806" t="0" r="-40806" b="0"/>
              </a:stretch>
            </a:blipFill>
          </p:spPr>
        </p:sp>
      </p:grpSp>
      <p:sp>
        <p:nvSpPr>
          <p:cNvPr name="Freeform 25" id="25"/>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6" id="26"/>
          <p:cNvGrpSpPr/>
          <p:nvPr/>
        </p:nvGrpSpPr>
        <p:grpSpPr>
          <a:xfrm rot="0">
            <a:off x="17638056" y="9276679"/>
            <a:ext cx="1333584" cy="133358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9" id="29"/>
          <p:cNvSpPr/>
          <p:nvPr/>
        </p:nvSpPr>
        <p:spPr>
          <a:xfrm flipH="false" flipV="false" rot="0">
            <a:off x="995424" y="2454796"/>
            <a:ext cx="1159413" cy="1157846"/>
          </a:xfrm>
          <a:custGeom>
            <a:avLst/>
            <a:gdLst/>
            <a:ahLst/>
            <a:cxnLst/>
            <a:rect r="r" b="b" t="t" l="l"/>
            <a:pathLst>
              <a:path h="1157846" w="1159413">
                <a:moveTo>
                  <a:pt x="0" y="0"/>
                </a:moveTo>
                <a:lnTo>
                  <a:pt x="1159413" y="0"/>
                </a:lnTo>
                <a:lnTo>
                  <a:pt x="1159413" y="1157846"/>
                </a:lnTo>
                <a:lnTo>
                  <a:pt x="0" y="1157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0" id="30"/>
          <p:cNvGrpSpPr/>
          <p:nvPr/>
        </p:nvGrpSpPr>
        <p:grpSpPr>
          <a:xfrm rot="0">
            <a:off x="1374269" y="2832857"/>
            <a:ext cx="401723" cy="4017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33" id="33"/>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06.</a:t>
            </a:r>
          </a:p>
        </p:txBody>
      </p:sp>
      <p:sp>
        <p:nvSpPr>
          <p:cNvPr name="TextBox 34" id="34"/>
          <p:cNvSpPr txBox="true"/>
          <p:nvPr/>
        </p:nvSpPr>
        <p:spPr>
          <a:xfrm rot="0">
            <a:off x="9717611" y="2550046"/>
            <a:ext cx="7864396" cy="1413510"/>
          </a:xfrm>
          <a:prstGeom prst="rect">
            <a:avLst/>
          </a:prstGeom>
        </p:spPr>
        <p:txBody>
          <a:bodyPr anchor="t" rtlCol="false" tIns="0" lIns="0" bIns="0" rIns="0">
            <a:spAutoFit/>
          </a:bodyPr>
          <a:lstStyle/>
          <a:p>
            <a:pPr algn="l">
              <a:lnSpc>
                <a:spcPts val="5400"/>
              </a:lnSpc>
            </a:pPr>
            <a:r>
              <a:rPr lang="en-US" sz="5400" b="true">
                <a:solidFill>
                  <a:srgbClr val="000000"/>
                </a:solidFill>
                <a:latin typeface="Montserrat Bold"/>
                <a:ea typeface="Montserrat Bold"/>
                <a:cs typeface="Montserrat Bold"/>
                <a:sym typeface="Montserrat Bold"/>
              </a:rPr>
              <a:t>LANGKAH PENGOLAHAN DATA</a:t>
            </a:r>
          </a:p>
        </p:txBody>
      </p:sp>
      <p:sp>
        <p:nvSpPr>
          <p:cNvPr name="TextBox 35" id="35"/>
          <p:cNvSpPr txBox="true"/>
          <p:nvPr/>
        </p:nvSpPr>
        <p:spPr>
          <a:xfrm rot="0">
            <a:off x="9717611" y="4533624"/>
            <a:ext cx="6617526" cy="1613806"/>
          </a:xfrm>
          <a:prstGeom prst="rect">
            <a:avLst/>
          </a:prstGeom>
        </p:spPr>
        <p:txBody>
          <a:bodyPr anchor="t" rtlCol="false" tIns="0" lIns="0" bIns="0" rIns="0">
            <a:spAutoFit/>
          </a:bodyPr>
          <a:lstStyle/>
          <a:p>
            <a:pPr algn="l">
              <a:lnSpc>
                <a:spcPts val="4186"/>
              </a:lnSpc>
            </a:pPr>
            <a:r>
              <a:rPr lang="en-US" sz="3640" b="true">
                <a:solidFill>
                  <a:srgbClr val="4B0000"/>
                </a:solidFill>
                <a:latin typeface="Poppins Semi-Bold"/>
                <a:ea typeface="Poppins Semi-Bold"/>
                <a:cs typeface="Poppins Semi-Bold"/>
                <a:sym typeface="Poppins Semi-Bold"/>
              </a:rPr>
              <a:t>EDA</a:t>
            </a:r>
          </a:p>
          <a:p>
            <a:pPr algn="l">
              <a:lnSpc>
                <a:spcPts val="4186"/>
              </a:lnSpc>
            </a:pPr>
            <a:r>
              <a:rPr lang="en-US" sz="3640" b="true">
                <a:solidFill>
                  <a:srgbClr val="4B0000"/>
                </a:solidFill>
                <a:latin typeface="Poppins Semi-Bold"/>
                <a:ea typeface="Poppins Semi-Bold"/>
                <a:cs typeface="Poppins Semi-Bold"/>
                <a:sym typeface="Poppins Semi-Bold"/>
              </a:rPr>
              <a:t>Data Preprocessing </a:t>
            </a:r>
          </a:p>
          <a:p>
            <a:pPr algn="l">
              <a:lnSpc>
                <a:spcPts val="4186"/>
              </a:lnSpc>
            </a:pPr>
            <a:r>
              <a:rPr lang="en-US" sz="3640" b="true">
                <a:solidFill>
                  <a:srgbClr val="4B0000"/>
                </a:solidFill>
                <a:latin typeface="Poppins Semi-Bold"/>
                <a:ea typeface="Poppins Semi-Bold"/>
                <a:cs typeface="Poppins Semi-Bold"/>
                <a:sym typeface="Poppins Semi-Bold"/>
              </a:rPr>
              <a:t>Modeling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34586" y="8916725"/>
            <a:ext cx="683150" cy="6831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1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5400000">
            <a:off x="-152539" y="8738751"/>
            <a:ext cx="683150" cy="1039097"/>
            <a:chOff x="0" y="0"/>
            <a:chExt cx="660400" cy="1004494"/>
          </a:xfrm>
        </p:grpSpPr>
        <p:sp>
          <p:nvSpPr>
            <p:cNvPr name="Freeform 12" id="12"/>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3" id="13"/>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747232" y="1483361"/>
            <a:ext cx="512068" cy="88161"/>
            <a:chOff x="0" y="0"/>
            <a:chExt cx="193278" cy="33276"/>
          </a:xfrm>
        </p:grpSpPr>
        <p:sp>
          <p:nvSpPr>
            <p:cNvPr name="Freeform 15" id="15"/>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6" id="16"/>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16083304" y="7741754"/>
            <a:ext cx="4409393" cy="4403434"/>
          </a:xfrm>
          <a:custGeom>
            <a:avLst/>
            <a:gdLst/>
            <a:ahLst/>
            <a:cxnLst/>
            <a:rect r="r" b="b" t="t" l="l"/>
            <a:pathLst>
              <a:path h="4403434" w="4409393">
                <a:moveTo>
                  <a:pt x="0" y="0"/>
                </a:moveTo>
                <a:lnTo>
                  <a:pt x="4409392" y="0"/>
                </a:lnTo>
                <a:lnTo>
                  <a:pt x="4409392" y="4403434"/>
                </a:lnTo>
                <a:lnTo>
                  <a:pt x="0" y="4403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7638056" y="9276679"/>
            <a:ext cx="1333584" cy="13335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08961" y="5141113"/>
            <a:ext cx="617923" cy="6179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0">
            <a:off x="8030308" y="1993422"/>
            <a:ext cx="9879369" cy="7262762"/>
          </a:xfrm>
          <a:custGeom>
            <a:avLst/>
            <a:gdLst/>
            <a:ahLst/>
            <a:cxnLst/>
            <a:rect r="r" b="b" t="t" l="l"/>
            <a:pathLst>
              <a:path h="7262762" w="9879369">
                <a:moveTo>
                  <a:pt x="0" y="0"/>
                </a:moveTo>
                <a:lnTo>
                  <a:pt x="9879369" y="0"/>
                </a:lnTo>
                <a:lnTo>
                  <a:pt x="9879369" y="7262762"/>
                </a:lnTo>
                <a:lnTo>
                  <a:pt x="0" y="7262762"/>
                </a:lnTo>
                <a:lnTo>
                  <a:pt x="0" y="0"/>
                </a:lnTo>
                <a:close/>
              </a:path>
            </a:pathLst>
          </a:custGeom>
          <a:blipFill>
            <a:blip r:embed="rId4"/>
            <a:stretch>
              <a:fillRect l="0" t="0" r="0" b="0"/>
            </a:stretch>
          </a:blipFill>
        </p:spPr>
      </p:sp>
      <p:sp>
        <p:nvSpPr>
          <p:cNvPr name="TextBox 26" id="26"/>
          <p:cNvSpPr txBox="true"/>
          <p:nvPr/>
        </p:nvSpPr>
        <p:spPr>
          <a:xfrm rot="0">
            <a:off x="834586" y="9075690"/>
            <a:ext cx="683150" cy="322888"/>
          </a:xfrm>
          <a:prstGeom prst="rect">
            <a:avLst/>
          </a:prstGeom>
        </p:spPr>
        <p:txBody>
          <a:bodyPr anchor="t" rtlCol="false" tIns="0" lIns="0" bIns="0" rIns="0">
            <a:spAutoFit/>
          </a:bodyPr>
          <a:lstStyle/>
          <a:p>
            <a:pPr algn="ctr">
              <a:lnSpc>
                <a:spcPts val="2678"/>
              </a:lnSpc>
            </a:pPr>
            <a:r>
              <a:rPr lang="en-US" sz="1912" b="true">
                <a:solidFill>
                  <a:srgbClr val="4B0000"/>
                </a:solidFill>
                <a:latin typeface="Canva Sans Bold"/>
                <a:ea typeface="Canva Sans Bold"/>
                <a:cs typeface="Canva Sans Bold"/>
                <a:sym typeface="Canva Sans Bold"/>
              </a:rPr>
              <a:t>07.</a:t>
            </a:r>
          </a:p>
        </p:txBody>
      </p:sp>
      <p:grpSp>
        <p:nvGrpSpPr>
          <p:cNvPr name="Group 27" id="27"/>
          <p:cNvGrpSpPr/>
          <p:nvPr/>
        </p:nvGrpSpPr>
        <p:grpSpPr>
          <a:xfrm rot="0">
            <a:off x="1273183" y="1993422"/>
            <a:ext cx="7379931" cy="1560087"/>
            <a:chOff x="0" y="0"/>
            <a:chExt cx="9839909" cy="2080116"/>
          </a:xfrm>
        </p:grpSpPr>
        <p:sp>
          <p:nvSpPr>
            <p:cNvPr name="TextBox 28" id="28"/>
            <p:cNvSpPr txBox="true"/>
            <p:nvPr/>
          </p:nvSpPr>
          <p:spPr>
            <a:xfrm rot="0">
              <a:off x="0" y="142875"/>
              <a:ext cx="9839909" cy="1329050"/>
            </a:xfrm>
            <a:prstGeom prst="rect">
              <a:avLst/>
            </a:prstGeom>
          </p:spPr>
          <p:txBody>
            <a:bodyPr anchor="t" rtlCol="false" tIns="0" lIns="0" bIns="0" rIns="0">
              <a:spAutoFit/>
            </a:bodyPr>
            <a:lstStyle/>
            <a:p>
              <a:pPr algn="l">
                <a:lnSpc>
                  <a:spcPts val="7243"/>
                </a:lnSpc>
              </a:pPr>
              <a:r>
                <a:rPr lang="en-US" sz="7243" b="true">
                  <a:solidFill>
                    <a:srgbClr val="000000"/>
                  </a:solidFill>
                  <a:latin typeface="Montserrat Bold"/>
                  <a:ea typeface="Montserrat Bold"/>
                  <a:cs typeface="Montserrat Bold"/>
                  <a:sym typeface="Montserrat Bold"/>
                </a:rPr>
                <a:t>EDA</a:t>
              </a:r>
            </a:p>
          </p:txBody>
        </p:sp>
        <p:sp>
          <p:nvSpPr>
            <p:cNvPr name="TextBox 29" id="29"/>
            <p:cNvSpPr txBox="true"/>
            <p:nvPr/>
          </p:nvSpPr>
          <p:spPr>
            <a:xfrm rot="0">
              <a:off x="99070" y="1452875"/>
              <a:ext cx="7442720" cy="627241"/>
            </a:xfrm>
            <a:prstGeom prst="rect">
              <a:avLst/>
            </a:prstGeom>
          </p:spPr>
          <p:txBody>
            <a:bodyPr anchor="t" rtlCol="false" tIns="0" lIns="0" bIns="0" rIns="0">
              <a:spAutoFit/>
            </a:bodyPr>
            <a:lstStyle/>
            <a:p>
              <a:pPr algn="l">
                <a:lnSpc>
                  <a:spcPts val="3470"/>
                </a:lnSpc>
              </a:pPr>
              <a:r>
                <a:rPr lang="en-US" sz="3018" b="true">
                  <a:solidFill>
                    <a:srgbClr val="000000"/>
                  </a:solidFill>
                  <a:latin typeface="Poppins Semi-Bold"/>
                  <a:ea typeface="Poppins Semi-Bold"/>
                  <a:cs typeface="Poppins Semi-Bold"/>
                  <a:sym typeface="Poppins Semi-Bold"/>
                </a:rPr>
                <a:t>Univariate Data Analysis </a:t>
              </a:r>
            </a:p>
          </p:txBody>
        </p:sp>
      </p:grpSp>
      <p:grpSp>
        <p:nvGrpSpPr>
          <p:cNvPr name="Group 30" id="30"/>
          <p:cNvGrpSpPr/>
          <p:nvPr/>
        </p:nvGrpSpPr>
        <p:grpSpPr>
          <a:xfrm rot="0">
            <a:off x="1273183" y="3820130"/>
            <a:ext cx="6375635" cy="3921625"/>
            <a:chOff x="0" y="0"/>
            <a:chExt cx="1984228" cy="1220490"/>
          </a:xfrm>
        </p:grpSpPr>
        <p:sp>
          <p:nvSpPr>
            <p:cNvPr name="Freeform 31" id="31"/>
            <p:cNvSpPr/>
            <p:nvPr/>
          </p:nvSpPr>
          <p:spPr>
            <a:xfrm flipH="false" flipV="false" rot="0">
              <a:off x="0" y="0"/>
              <a:ext cx="1984228" cy="1220490"/>
            </a:xfrm>
            <a:custGeom>
              <a:avLst/>
              <a:gdLst/>
              <a:ahLst/>
              <a:cxnLst/>
              <a:rect r="r" b="b" t="t" l="l"/>
              <a:pathLst>
                <a:path h="1220490" w="1984228">
                  <a:moveTo>
                    <a:pt x="61929" y="0"/>
                  </a:moveTo>
                  <a:lnTo>
                    <a:pt x="1922299" y="0"/>
                  </a:lnTo>
                  <a:cubicBezTo>
                    <a:pt x="1938723" y="0"/>
                    <a:pt x="1954475" y="6525"/>
                    <a:pt x="1966089" y="18139"/>
                  </a:cubicBezTo>
                  <a:cubicBezTo>
                    <a:pt x="1977703" y="29753"/>
                    <a:pt x="1984228" y="45505"/>
                    <a:pt x="1984228" y="61929"/>
                  </a:cubicBezTo>
                  <a:lnTo>
                    <a:pt x="1984228" y="1158561"/>
                  </a:lnTo>
                  <a:cubicBezTo>
                    <a:pt x="1984228" y="1192763"/>
                    <a:pt x="1956501" y="1220490"/>
                    <a:pt x="1922299" y="1220490"/>
                  </a:cubicBezTo>
                  <a:lnTo>
                    <a:pt x="61929" y="1220490"/>
                  </a:lnTo>
                  <a:cubicBezTo>
                    <a:pt x="45505" y="1220490"/>
                    <a:pt x="29753" y="1213965"/>
                    <a:pt x="18139" y="1202351"/>
                  </a:cubicBezTo>
                  <a:cubicBezTo>
                    <a:pt x="6525" y="1190737"/>
                    <a:pt x="0" y="1174985"/>
                    <a:pt x="0" y="1158561"/>
                  </a:cubicBezTo>
                  <a:lnTo>
                    <a:pt x="0" y="61929"/>
                  </a:lnTo>
                  <a:cubicBezTo>
                    <a:pt x="0" y="45505"/>
                    <a:pt x="6525" y="29753"/>
                    <a:pt x="18139" y="18139"/>
                  </a:cubicBezTo>
                  <a:cubicBezTo>
                    <a:pt x="29753" y="6525"/>
                    <a:pt x="45505" y="0"/>
                    <a:pt x="61929" y="0"/>
                  </a:cubicBezTo>
                  <a:close/>
                </a:path>
              </a:pathLst>
            </a:custGeom>
            <a:solidFill>
              <a:srgbClr val="4B0000"/>
            </a:solidFill>
            <a:ln cap="rnd">
              <a:noFill/>
              <a:prstDash val="solid"/>
              <a:round/>
            </a:ln>
          </p:spPr>
        </p:sp>
        <p:sp>
          <p:nvSpPr>
            <p:cNvPr name="TextBox 32" id="32"/>
            <p:cNvSpPr txBox="true"/>
            <p:nvPr/>
          </p:nvSpPr>
          <p:spPr>
            <a:xfrm>
              <a:off x="0" y="-66675"/>
              <a:ext cx="1984228" cy="1287165"/>
            </a:xfrm>
            <a:prstGeom prst="rect">
              <a:avLst/>
            </a:prstGeom>
          </p:spPr>
          <p:txBody>
            <a:bodyPr anchor="ctr" rtlCol="false" tIns="55618" lIns="55618" bIns="55618" rIns="55618"/>
            <a:lstStyle/>
            <a:p>
              <a:pPr algn="ctr">
                <a:lnSpc>
                  <a:spcPts val="2800"/>
                </a:lnSpc>
              </a:pPr>
            </a:p>
          </p:txBody>
        </p:sp>
      </p:grpSp>
      <p:sp>
        <p:nvSpPr>
          <p:cNvPr name="TextBox 33" id="33"/>
          <p:cNvSpPr txBox="true"/>
          <p:nvPr/>
        </p:nvSpPr>
        <p:spPr>
          <a:xfrm rot="0">
            <a:off x="1480854" y="4073731"/>
            <a:ext cx="6050313" cy="3404896"/>
          </a:xfrm>
          <a:prstGeom prst="rect">
            <a:avLst/>
          </a:prstGeom>
        </p:spPr>
        <p:txBody>
          <a:bodyPr anchor="t" rtlCol="false" tIns="0" lIns="0" bIns="0" rIns="0">
            <a:spAutoFit/>
          </a:bodyPr>
          <a:lstStyle/>
          <a:p>
            <a:pPr algn="ctr">
              <a:lnSpc>
                <a:spcPts val="3004"/>
              </a:lnSpc>
            </a:pPr>
            <a:r>
              <a:rPr lang="en-US" sz="2612">
                <a:solidFill>
                  <a:srgbClr val="FFFFFF"/>
                </a:solidFill>
                <a:latin typeface="Poppins"/>
                <a:ea typeface="Poppins"/>
                <a:cs typeface="Poppins"/>
                <a:sym typeface="Poppins"/>
              </a:rPr>
              <a:t>Histogram menunjukkan bahwa sebagian besar tamu tidak membatalkan pesanannya, sementara yang membatalkan hanya sedikit. Karena jumlahnya tidak seimbang, data perlu balancing pada tahap preprocessing agar model tidak bias.</a:t>
            </a:r>
          </a:p>
        </p:txBody>
      </p:sp>
      <p:grpSp>
        <p:nvGrpSpPr>
          <p:cNvPr name="Group 34" id="34"/>
          <p:cNvGrpSpPr/>
          <p:nvPr/>
        </p:nvGrpSpPr>
        <p:grpSpPr>
          <a:xfrm rot="0">
            <a:off x="708585" y="381922"/>
            <a:ext cx="3596369" cy="1028700"/>
            <a:chOff x="0" y="0"/>
            <a:chExt cx="4795158" cy="1371600"/>
          </a:xfrm>
        </p:grpSpPr>
        <p:grpSp>
          <p:nvGrpSpPr>
            <p:cNvPr name="Group 35" id="35"/>
            <p:cNvGrpSpPr/>
            <p:nvPr/>
          </p:nvGrpSpPr>
          <p:grpSpPr>
            <a:xfrm rot="0">
              <a:off x="0" y="214175"/>
              <a:ext cx="4795158" cy="1122140"/>
              <a:chOff x="0" y="0"/>
              <a:chExt cx="1534109" cy="359005"/>
            </a:xfrm>
          </p:grpSpPr>
          <p:sp>
            <p:nvSpPr>
              <p:cNvPr name="Freeform 36" id="36"/>
              <p:cNvSpPr/>
              <p:nvPr/>
            </p:nvSpPr>
            <p:spPr>
              <a:xfrm flipH="false" flipV="false" rot="0">
                <a:off x="0" y="0"/>
                <a:ext cx="1534109" cy="359005"/>
              </a:xfrm>
              <a:custGeom>
                <a:avLst/>
                <a:gdLst/>
                <a:ahLst/>
                <a:cxnLst/>
                <a:rect r="r" b="b" t="t" l="l"/>
                <a:pathLst>
                  <a:path h="359005" w="1534109">
                    <a:moveTo>
                      <a:pt x="56820" y="0"/>
                    </a:moveTo>
                    <a:lnTo>
                      <a:pt x="1477289" y="0"/>
                    </a:lnTo>
                    <a:cubicBezTo>
                      <a:pt x="1508670" y="0"/>
                      <a:pt x="1534109" y="25439"/>
                      <a:pt x="1534109" y="56820"/>
                    </a:cubicBezTo>
                    <a:lnTo>
                      <a:pt x="1534109" y="302185"/>
                    </a:lnTo>
                    <a:cubicBezTo>
                      <a:pt x="1534109" y="333565"/>
                      <a:pt x="1508670" y="359005"/>
                      <a:pt x="1477289" y="359005"/>
                    </a:cubicBezTo>
                    <a:lnTo>
                      <a:pt x="56820" y="359005"/>
                    </a:lnTo>
                    <a:cubicBezTo>
                      <a:pt x="25439" y="359005"/>
                      <a:pt x="0" y="333565"/>
                      <a:pt x="0" y="302185"/>
                    </a:cubicBezTo>
                    <a:lnTo>
                      <a:pt x="0" y="56820"/>
                    </a:lnTo>
                    <a:cubicBezTo>
                      <a:pt x="0" y="25439"/>
                      <a:pt x="25439" y="0"/>
                      <a:pt x="56820" y="0"/>
                    </a:cubicBezTo>
                    <a:close/>
                  </a:path>
                </a:pathLst>
              </a:custGeom>
              <a:solidFill>
                <a:srgbClr val="FFFFFF"/>
              </a:solidFill>
            </p:spPr>
          </p:sp>
          <p:sp>
            <p:nvSpPr>
              <p:cNvPr name="TextBox 37" id="37"/>
              <p:cNvSpPr txBox="true"/>
              <p:nvPr/>
            </p:nvSpPr>
            <p:spPr>
              <a:xfrm>
                <a:off x="0" y="-19050"/>
                <a:ext cx="1534109" cy="378055"/>
              </a:xfrm>
              <a:prstGeom prst="rect">
                <a:avLst/>
              </a:prstGeom>
            </p:spPr>
            <p:txBody>
              <a:bodyPr anchor="ctr" rtlCol="false" tIns="50800" lIns="50800" bIns="50800" rIns="50800"/>
              <a:lstStyle/>
              <a:p>
                <a:pPr algn="ctr">
                  <a:lnSpc>
                    <a:spcPts val="1260"/>
                  </a:lnSpc>
                </a:pPr>
              </a:p>
            </p:txBody>
          </p:sp>
        </p:grpSp>
        <p:sp>
          <p:nvSpPr>
            <p:cNvPr name="Freeform 38" id="38"/>
            <p:cNvSpPr/>
            <p:nvPr/>
          </p:nvSpPr>
          <p:spPr>
            <a:xfrm flipH="false" flipV="false" rot="0">
              <a:off x="3434103" y="179814"/>
              <a:ext cx="935144" cy="1047257"/>
            </a:xfrm>
            <a:custGeom>
              <a:avLst/>
              <a:gdLst/>
              <a:ahLst/>
              <a:cxnLst/>
              <a:rect r="r" b="b" t="t" l="l"/>
              <a:pathLst>
                <a:path h="1047257" w="935144">
                  <a:moveTo>
                    <a:pt x="0" y="0"/>
                  </a:moveTo>
                  <a:lnTo>
                    <a:pt x="935144" y="0"/>
                  </a:lnTo>
                  <a:lnTo>
                    <a:pt x="935144" y="1047257"/>
                  </a:lnTo>
                  <a:lnTo>
                    <a:pt x="0" y="1047257"/>
                  </a:lnTo>
                  <a:lnTo>
                    <a:pt x="0" y="0"/>
                  </a:lnTo>
                  <a:close/>
                </a:path>
              </a:pathLst>
            </a:custGeom>
            <a:blipFill>
              <a:blip r:embed="rId5"/>
              <a:stretch>
                <a:fillRect l="0" t="0" r="0" b="-19591"/>
              </a:stretch>
            </a:blipFill>
          </p:spPr>
        </p:sp>
        <p:sp>
          <p:nvSpPr>
            <p:cNvPr name="Freeform 39" id="39"/>
            <p:cNvSpPr/>
            <p:nvPr/>
          </p:nvSpPr>
          <p:spPr>
            <a:xfrm flipH="false" flipV="false" rot="0">
              <a:off x="246999" y="0"/>
              <a:ext cx="3073160" cy="1371600"/>
            </a:xfrm>
            <a:custGeom>
              <a:avLst/>
              <a:gdLst/>
              <a:ahLst/>
              <a:cxnLst/>
              <a:rect r="r" b="b" t="t" l="l"/>
              <a:pathLst>
                <a:path h="1371600" w="3073160">
                  <a:moveTo>
                    <a:pt x="0" y="0"/>
                  </a:moveTo>
                  <a:lnTo>
                    <a:pt x="3073161" y="0"/>
                  </a:lnTo>
                  <a:lnTo>
                    <a:pt x="3073161" y="1371600"/>
                  </a:lnTo>
                  <a:lnTo>
                    <a:pt x="0" y="1371600"/>
                  </a:lnTo>
                  <a:lnTo>
                    <a:pt x="0" y="0"/>
                  </a:lnTo>
                  <a:close/>
                </a:path>
              </a:pathLst>
            </a:custGeom>
            <a:blipFill>
              <a:blip r:embed="rId6"/>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47232" y="1161561"/>
            <a:ext cx="512068" cy="88161"/>
            <a:chOff x="0" y="0"/>
            <a:chExt cx="193278" cy="33276"/>
          </a:xfrm>
        </p:grpSpPr>
        <p:sp>
          <p:nvSpPr>
            <p:cNvPr name="Freeform 3" id="3"/>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4" id="4"/>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747232" y="1322461"/>
            <a:ext cx="512068" cy="88161"/>
            <a:chOff x="0" y="0"/>
            <a:chExt cx="193278" cy="33276"/>
          </a:xfrm>
        </p:grpSpPr>
        <p:sp>
          <p:nvSpPr>
            <p:cNvPr name="Freeform 6" id="6"/>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7" id="7"/>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5400000">
            <a:off x="-152539" y="8738751"/>
            <a:ext cx="683150" cy="1039097"/>
            <a:chOff x="0" y="0"/>
            <a:chExt cx="660400" cy="1004494"/>
          </a:xfrm>
        </p:grpSpPr>
        <p:sp>
          <p:nvSpPr>
            <p:cNvPr name="Freeform 9" id="9"/>
            <p:cNvSpPr/>
            <p:nvPr/>
          </p:nvSpPr>
          <p:spPr>
            <a:xfrm flipH="false" flipV="false" rot="0">
              <a:off x="0" y="0"/>
              <a:ext cx="660400" cy="1004494"/>
            </a:xfrm>
            <a:custGeom>
              <a:avLst/>
              <a:gdLst/>
              <a:ahLst/>
              <a:cxnLst/>
              <a:rect r="r" b="b" t="t" l="l"/>
              <a:pathLst>
                <a:path h="1004494" w="660400">
                  <a:moveTo>
                    <a:pt x="220252" y="985425"/>
                  </a:moveTo>
                  <a:cubicBezTo>
                    <a:pt x="254109" y="996939"/>
                    <a:pt x="292600" y="1004494"/>
                    <a:pt x="330378" y="1004494"/>
                  </a:cubicBezTo>
                  <a:cubicBezTo>
                    <a:pt x="368157" y="1004494"/>
                    <a:pt x="404509" y="998017"/>
                    <a:pt x="438009" y="986503"/>
                  </a:cubicBezTo>
                  <a:cubicBezTo>
                    <a:pt x="438723" y="986144"/>
                    <a:pt x="439435" y="986144"/>
                    <a:pt x="440148" y="985784"/>
                  </a:cubicBezTo>
                  <a:cubicBezTo>
                    <a:pt x="565955" y="939729"/>
                    <a:pt x="658618" y="818115"/>
                    <a:pt x="660400" y="671734"/>
                  </a:cubicBezTo>
                  <a:lnTo>
                    <a:pt x="660400" y="0"/>
                  </a:lnTo>
                  <a:lnTo>
                    <a:pt x="0" y="0"/>
                  </a:lnTo>
                  <a:lnTo>
                    <a:pt x="0" y="671235"/>
                  </a:lnTo>
                  <a:cubicBezTo>
                    <a:pt x="1782" y="818834"/>
                    <a:pt x="93019" y="940449"/>
                    <a:pt x="220252" y="985425"/>
                  </a:cubicBezTo>
                  <a:close/>
                </a:path>
              </a:pathLst>
            </a:custGeom>
            <a:solidFill>
              <a:srgbClr val="FFBA1F"/>
            </a:solidFill>
          </p:spPr>
        </p:sp>
        <p:sp>
          <p:nvSpPr>
            <p:cNvPr name="TextBox 10" id="10"/>
            <p:cNvSpPr txBox="true"/>
            <p:nvPr/>
          </p:nvSpPr>
          <p:spPr>
            <a:xfrm>
              <a:off x="0" y="-47625"/>
              <a:ext cx="660400" cy="925119"/>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6747232" y="1483361"/>
            <a:ext cx="512068" cy="88161"/>
            <a:chOff x="0" y="0"/>
            <a:chExt cx="193278" cy="33276"/>
          </a:xfrm>
        </p:grpSpPr>
        <p:sp>
          <p:nvSpPr>
            <p:cNvPr name="Freeform 12" id="12"/>
            <p:cNvSpPr/>
            <p:nvPr/>
          </p:nvSpPr>
          <p:spPr>
            <a:xfrm flipH="false" flipV="false" rot="0">
              <a:off x="0" y="0"/>
              <a:ext cx="193278" cy="33276"/>
            </a:xfrm>
            <a:custGeom>
              <a:avLst/>
              <a:gdLst/>
              <a:ahLst/>
              <a:cxnLst/>
              <a:rect r="r" b="b" t="t" l="l"/>
              <a:pathLst>
                <a:path h="33276" w="193278">
                  <a:moveTo>
                    <a:pt x="16638" y="0"/>
                  </a:moveTo>
                  <a:lnTo>
                    <a:pt x="176640" y="0"/>
                  </a:lnTo>
                  <a:cubicBezTo>
                    <a:pt x="181053" y="0"/>
                    <a:pt x="185285" y="1753"/>
                    <a:pt x="188405" y="4873"/>
                  </a:cubicBezTo>
                  <a:cubicBezTo>
                    <a:pt x="191525" y="7993"/>
                    <a:pt x="193278" y="12225"/>
                    <a:pt x="193278" y="16638"/>
                  </a:cubicBezTo>
                  <a:lnTo>
                    <a:pt x="193278" y="16638"/>
                  </a:lnTo>
                  <a:cubicBezTo>
                    <a:pt x="193278" y="21051"/>
                    <a:pt x="191525" y="25283"/>
                    <a:pt x="188405" y="28403"/>
                  </a:cubicBezTo>
                  <a:cubicBezTo>
                    <a:pt x="185285" y="31523"/>
                    <a:pt x="181053" y="33276"/>
                    <a:pt x="176640" y="33276"/>
                  </a:cubicBezTo>
                  <a:lnTo>
                    <a:pt x="16638" y="33276"/>
                  </a:lnTo>
                  <a:cubicBezTo>
                    <a:pt x="12225" y="33276"/>
                    <a:pt x="7993" y="31523"/>
                    <a:pt x="4873" y="28403"/>
                  </a:cubicBezTo>
                  <a:cubicBezTo>
                    <a:pt x="1753" y="25283"/>
                    <a:pt x="0" y="21051"/>
                    <a:pt x="0" y="16638"/>
                  </a:cubicBezTo>
                  <a:lnTo>
                    <a:pt x="0" y="16638"/>
                  </a:lnTo>
                  <a:cubicBezTo>
                    <a:pt x="0" y="12225"/>
                    <a:pt x="1753" y="7993"/>
                    <a:pt x="4873" y="4873"/>
                  </a:cubicBezTo>
                  <a:cubicBezTo>
                    <a:pt x="7993" y="1753"/>
                    <a:pt x="12225" y="0"/>
                    <a:pt x="16638" y="0"/>
                  </a:cubicBezTo>
                  <a:close/>
                </a:path>
              </a:pathLst>
            </a:custGeom>
            <a:solidFill>
              <a:srgbClr val="4B0000"/>
            </a:solidFill>
          </p:spPr>
        </p:sp>
        <p:sp>
          <p:nvSpPr>
            <p:cNvPr name="TextBox 13" id="13"/>
            <p:cNvSpPr txBox="true"/>
            <p:nvPr/>
          </p:nvSpPr>
          <p:spPr>
            <a:xfrm>
              <a:off x="0" y="-47625"/>
              <a:ext cx="193278" cy="80901"/>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6473596" y="8438706"/>
            <a:ext cx="4409393" cy="4403434"/>
            <a:chOff x="0" y="0"/>
            <a:chExt cx="5879190" cy="5871245"/>
          </a:xfrm>
        </p:grpSpPr>
        <p:sp>
          <p:nvSpPr>
            <p:cNvPr name="Freeform 15" id="15"/>
            <p:cNvSpPr/>
            <p:nvPr/>
          </p:nvSpPr>
          <p:spPr>
            <a:xfrm flipH="false" flipV="false" rot="0">
              <a:off x="0" y="0"/>
              <a:ext cx="5879190" cy="5871245"/>
            </a:xfrm>
            <a:custGeom>
              <a:avLst/>
              <a:gdLst/>
              <a:ahLst/>
              <a:cxnLst/>
              <a:rect r="r" b="b" t="t" l="l"/>
              <a:pathLst>
                <a:path h="5871245" w="5879190">
                  <a:moveTo>
                    <a:pt x="0" y="0"/>
                  </a:moveTo>
                  <a:lnTo>
                    <a:pt x="5879190" y="0"/>
                  </a:lnTo>
                  <a:lnTo>
                    <a:pt x="5879190" y="5871245"/>
                  </a:lnTo>
                  <a:lnTo>
                    <a:pt x="0" y="58712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2073004" y="2046566"/>
              <a:ext cx="1778112" cy="177811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sp>
        <p:nvSpPr>
          <p:cNvPr name="Freeform 19" id="19"/>
          <p:cNvSpPr/>
          <p:nvPr/>
        </p:nvSpPr>
        <p:spPr>
          <a:xfrm flipH="false" flipV="false" rot="0">
            <a:off x="-891693" y="4559587"/>
            <a:ext cx="1783386" cy="1780976"/>
          </a:xfrm>
          <a:custGeom>
            <a:avLst/>
            <a:gdLst/>
            <a:ahLst/>
            <a:cxnLst/>
            <a:rect r="r" b="b" t="t" l="l"/>
            <a:pathLst>
              <a:path h="1780976" w="1783386">
                <a:moveTo>
                  <a:pt x="0" y="0"/>
                </a:moveTo>
                <a:lnTo>
                  <a:pt x="1783386" y="0"/>
                </a:lnTo>
                <a:lnTo>
                  <a:pt x="1783386" y="1780976"/>
                </a:lnTo>
                <a:lnTo>
                  <a:pt x="0" y="1780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308961" y="5141113"/>
            <a:ext cx="617923" cy="6179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0000">
                <a:alpha val="74902"/>
              </a:srgbClr>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Freeform 23" id="23"/>
          <p:cNvSpPr/>
          <p:nvPr/>
        </p:nvSpPr>
        <p:spPr>
          <a:xfrm flipH="false" flipV="false" rot="0">
            <a:off x="891693" y="2275139"/>
            <a:ext cx="5030037" cy="3697803"/>
          </a:xfrm>
          <a:custGeom>
            <a:avLst/>
            <a:gdLst/>
            <a:ahLst/>
            <a:cxnLst/>
            <a:rect r="r" b="b" t="t" l="l"/>
            <a:pathLst>
              <a:path h="3697803" w="5030037">
                <a:moveTo>
                  <a:pt x="0" y="0"/>
                </a:moveTo>
                <a:lnTo>
                  <a:pt x="5030037" y="0"/>
                </a:lnTo>
                <a:lnTo>
                  <a:pt x="5030037" y="3697803"/>
                </a:lnTo>
                <a:lnTo>
                  <a:pt x="0" y="3697803"/>
                </a:lnTo>
                <a:lnTo>
                  <a:pt x="0" y="0"/>
                </a:lnTo>
                <a:close/>
              </a:path>
            </a:pathLst>
          </a:custGeom>
          <a:blipFill>
            <a:blip r:embed="rId4"/>
            <a:stretch>
              <a:fillRect l="0" t="0" r="0" b="0"/>
            </a:stretch>
          </a:blipFill>
        </p:spPr>
      </p:sp>
      <p:sp>
        <p:nvSpPr>
          <p:cNvPr name="Freeform 24" id="24"/>
          <p:cNvSpPr/>
          <p:nvPr/>
        </p:nvSpPr>
        <p:spPr>
          <a:xfrm flipH="false" flipV="false" rot="0">
            <a:off x="9547763" y="2275139"/>
            <a:ext cx="4601430" cy="3345093"/>
          </a:xfrm>
          <a:custGeom>
            <a:avLst/>
            <a:gdLst/>
            <a:ahLst/>
            <a:cxnLst/>
            <a:rect r="r" b="b" t="t" l="l"/>
            <a:pathLst>
              <a:path h="3345093" w="4601430">
                <a:moveTo>
                  <a:pt x="0" y="0"/>
                </a:moveTo>
                <a:lnTo>
                  <a:pt x="4601431" y="0"/>
                </a:lnTo>
                <a:lnTo>
                  <a:pt x="4601431" y="3345093"/>
                </a:lnTo>
                <a:lnTo>
                  <a:pt x="0" y="3345093"/>
                </a:lnTo>
                <a:lnTo>
                  <a:pt x="0" y="0"/>
                </a:lnTo>
                <a:close/>
              </a:path>
            </a:pathLst>
          </a:custGeom>
          <a:blipFill>
            <a:blip r:embed="rId5"/>
            <a:stretch>
              <a:fillRect l="0" t="0" r="0" b="0"/>
            </a:stretch>
          </a:blipFill>
        </p:spPr>
      </p:sp>
      <p:sp>
        <p:nvSpPr>
          <p:cNvPr name="Freeform 25" id="25"/>
          <p:cNvSpPr/>
          <p:nvPr/>
        </p:nvSpPr>
        <p:spPr>
          <a:xfrm flipH="false" flipV="false" rot="0">
            <a:off x="9452931" y="6101750"/>
            <a:ext cx="4532790" cy="3280009"/>
          </a:xfrm>
          <a:custGeom>
            <a:avLst/>
            <a:gdLst/>
            <a:ahLst/>
            <a:cxnLst/>
            <a:rect r="r" b="b" t="t" l="l"/>
            <a:pathLst>
              <a:path h="3280009" w="4532790">
                <a:moveTo>
                  <a:pt x="0" y="0"/>
                </a:moveTo>
                <a:lnTo>
                  <a:pt x="4532790" y="0"/>
                </a:lnTo>
                <a:lnTo>
                  <a:pt x="4532790" y="3280009"/>
                </a:lnTo>
                <a:lnTo>
                  <a:pt x="0" y="3280009"/>
                </a:lnTo>
                <a:lnTo>
                  <a:pt x="0" y="0"/>
                </a:lnTo>
                <a:close/>
              </a:path>
            </a:pathLst>
          </a:custGeom>
          <a:blipFill>
            <a:blip r:embed="rId6"/>
            <a:stretch>
              <a:fillRect l="0" t="0" r="0" b="0"/>
            </a:stretch>
          </a:blipFill>
        </p:spPr>
      </p:sp>
      <p:sp>
        <p:nvSpPr>
          <p:cNvPr name="Freeform 26" id="26"/>
          <p:cNvSpPr/>
          <p:nvPr/>
        </p:nvSpPr>
        <p:spPr>
          <a:xfrm flipH="false" flipV="false" rot="0">
            <a:off x="1314239" y="6220527"/>
            <a:ext cx="4607491" cy="3379348"/>
          </a:xfrm>
          <a:custGeom>
            <a:avLst/>
            <a:gdLst/>
            <a:ahLst/>
            <a:cxnLst/>
            <a:rect r="r" b="b" t="t" l="l"/>
            <a:pathLst>
              <a:path h="3379348" w="4607491">
                <a:moveTo>
                  <a:pt x="0" y="0"/>
                </a:moveTo>
                <a:lnTo>
                  <a:pt x="4607491" y="0"/>
                </a:lnTo>
                <a:lnTo>
                  <a:pt x="4607491" y="3379348"/>
                </a:lnTo>
                <a:lnTo>
                  <a:pt x="0" y="3379348"/>
                </a:lnTo>
                <a:lnTo>
                  <a:pt x="0" y="0"/>
                </a:lnTo>
                <a:close/>
              </a:path>
            </a:pathLst>
          </a:custGeom>
          <a:blipFill>
            <a:blip r:embed="rId7"/>
            <a:stretch>
              <a:fillRect l="0" t="0" r="0" b="0"/>
            </a:stretch>
          </a:blipFill>
        </p:spPr>
      </p:sp>
      <p:grpSp>
        <p:nvGrpSpPr>
          <p:cNvPr name="Group 27" id="27"/>
          <p:cNvGrpSpPr/>
          <p:nvPr/>
        </p:nvGrpSpPr>
        <p:grpSpPr>
          <a:xfrm rot="0">
            <a:off x="1176161" y="269364"/>
            <a:ext cx="8463252" cy="1784393"/>
            <a:chOff x="0" y="0"/>
            <a:chExt cx="11284337" cy="2379191"/>
          </a:xfrm>
        </p:grpSpPr>
        <p:sp>
          <p:nvSpPr>
            <p:cNvPr name="TextBox 28" id="28"/>
            <p:cNvSpPr txBox="true"/>
            <p:nvPr/>
          </p:nvSpPr>
          <p:spPr>
            <a:xfrm rot="0">
              <a:off x="0" y="152400"/>
              <a:ext cx="11284337" cy="1535593"/>
            </a:xfrm>
            <a:prstGeom prst="rect">
              <a:avLst/>
            </a:prstGeom>
          </p:spPr>
          <p:txBody>
            <a:bodyPr anchor="t" rtlCol="false" tIns="0" lIns="0" bIns="0" rIns="0">
              <a:spAutoFit/>
            </a:bodyPr>
            <a:lstStyle/>
            <a:p>
              <a:pPr algn="l">
                <a:lnSpc>
                  <a:spcPts val="8307"/>
                </a:lnSpc>
              </a:pPr>
              <a:r>
                <a:rPr lang="en-US" sz="8307" b="true">
                  <a:solidFill>
                    <a:srgbClr val="000000"/>
                  </a:solidFill>
                  <a:latin typeface="Montserrat Bold"/>
                  <a:ea typeface="Montserrat Bold"/>
                  <a:cs typeface="Montserrat Bold"/>
                  <a:sym typeface="Montserrat Bold"/>
                </a:rPr>
                <a:t>EDA</a:t>
              </a:r>
            </a:p>
          </p:txBody>
        </p:sp>
        <p:sp>
          <p:nvSpPr>
            <p:cNvPr name="TextBox 29" id="29"/>
            <p:cNvSpPr txBox="true"/>
            <p:nvPr/>
          </p:nvSpPr>
          <p:spPr>
            <a:xfrm rot="0">
              <a:off x="113613" y="1678468"/>
              <a:ext cx="8535257" cy="700723"/>
            </a:xfrm>
            <a:prstGeom prst="rect">
              <a:avLst/>
            </a:prstGeom>
          </p:spPr>
          <p:txBody>
            <a:bodyPr anchor="t" rtlCol="false" tIns="0" lIns="0" bIns="0" rIns="0">
              <a:spAutoFit/>
            </a:bodyPr>
            <a:lstStyle/>
            <a:p>
              <a:pPr algn="just">
                <a:lnSpc>
                  <a:spcPts val="3980"/>
                </a:lnSpc>
              </a:pPr>
              <a:r>
                <a:rPr lang="en-US" sz="3461" b="true">
                  <a:solidFill>
                    <a:srgbClr val="000000"/>
                  </a:solidFill>
                  <a:latin typeface="Poppins Semi-Bold"/>
                  <a:ea typeface="Poppins Semi-Bold"/>
                  <a:cs typeface="Poppins Semi-Bold"/>
                  <a:sym typeface="Poppins Semi-Bold"/>
                </a:rPr>
                <a:t>Univariate Data Analysis </a:t>
              </a:r>
            </a:p>
          </p:txBody>
        </p:sp>
      </p:grpSp>
      <p:grpSp>
        <p:nvGrpSpPr>
          <p:cNvPr name="Group 30" id="30"/>
          <p:cNvGrpSpPr/>
          <p:nvPr/>
        </p:nvGrpSpPr>
        <p:grpSpPr>
          <a:xfrm rot="0">
            <a:off x="6125227" y="2597473"/>
            <a:ext cx="3166908" cy="2852602"/>
            <a:chOff x="0" y="0"/>
            <a:chExt cx="4222544" cy="3803470"/>
          </a:xfrm>
        </p:grpSpPr>
        <p:grpSp>
          <p:nvGrpSpPr>
            <p:cNvPr name="Group 31" id="31"/>
            <p:cNvGrpSpPr/>
            <p:nvPr/>
          </p:nvGrpSpPr>
          <p:grpSpPr>
            <a:xfrm rot="0">
              <a:off x="0" y="0"/>
              <a:ext cx="3952036" cy="3803470"/>
              <a:chOff x="0" y="0"/>
              <a:chExt cx="922466" cy="887788"/>
            </a:xfrm>
          </p:grpSpPr>
          <p:sp>
            <p:nvSpPr>
              <p:cNvPr name="Freeform 32" id="32"/>
              <p:cNvSpPr/>
              <p:nvPr/>
            </p:nvSpPr>
            <p:spPr>
              <a:xfrm flipH="false" flipV="false" rot="0">
                <a:off x="0" y="0"/>
                <a:ext cx="922466" cy="887788"/>
              </a:xfrm>
              <a:custGeom>
                <a:avLst/>
                <a:gdLst/>
                <a:ahLst/>
                <a:cxnLst/>
                <a:rect r="r" b="b" t="t" l="l"/>
                <a:pathLst>
                  <a:path h="887788" w="922466">
                    <a:moveTo>
                      <a:pt x="133210" y="0"/>
                    </a:moveTo>
                    <a:lnTo>
                      <a:pt x="789256" y="0"/>
                    </a:lnTo>
                    <a:cubicBezTo>
                      <a:pt x="824585" y="0"/>
                      <a:pt x="858468" y="14035"/>
                      <a:pt x="883450" y="39016"/>
                    </a:cubicBezTo>
                    <a:cubicBezTo>
                      <a:pt x="908431" y="63998"/>
                      <a:pt x="922466" y="97880"/>
                      <a:pt x="922466" y="133210"/>
                    </a:cubicBezTo>
                    <a:lnTo>
                      <a:pt x="922466" y="754578"/>
                    </a:lnTo>
                    <a:cubicBezTo>
                      <a:pt x="922466" y="828148"/>
                      <a:pt x="862826" y="887788"/>
                      <a:pt x="789256" y="887788"/>
                    </a:cubicBezTo>
                    <a:lnTo>
                      <a:pt x="133210" y="887788"/>
                    </a:lnTo>
                    <a:cubicBezTo>
                      <a:pt x="97880" y="887788"/>
                      <a:pt x="63998" y="873753"/>
                      <a:pt x="39016" y="848772"/>
                    </a:cubicBezTo>
                    <a:cubicBezTo>
                      <a:pt x="14035" y="823790"/>
                      <a:pt x="0" y="789908"/>
                      <a:pt x="0" y="754578"/>
                    </a:cubicBezTo>
                    <a:lnTo>
                      <a:pt x="0" y="133210"/>
                    </a:lnTo>
                    <a:cubicBezTo>
                      <a:pt x="0" y="59640"/>
                      <a:pt x="59640" y="0"/>
                      <a:pt x="133210" y="0"/>
                    </a:cubicBezTo>
                    <a:close/>
                  </a:path>
                </a:pathLst>
              </a:custGeom>
              <a:solidFill>
                <a:srgbClr val="FFFFFF"/>
              </a:solidFill>
              <a:ln cap="rnd">
                <a:noFill/>
                <a:prstDash val="solid"/>
                <a:round/>
              </a:ln>
            </p:spPr>
          </p:sp>
          <p:sp>
            <p:nvSpPr>
              <p:cNvPr name="TextBox 33" id="33"/>
              <p:cNvSpPr txBox="true"/>
              <p:nvPr/>
            </p:nvSpPr>
            <p:spPr>
              <a:xfrm>
                <a:off x="0" y="-66675"/>
                <a:ext cx="922466" cy="954463"/>
              </a:xfrm>
              <a:prstGeom prst="rect">
                <a:avLst/>
              </a:prstGeom>
            </p:spPr>
            <p:txBody>
              <a:bodyPr anchor="ctr" rtlCol="false" tIns="55618" lIns="55618" bIns="55618" rIns="55618"/>
              <a:lstStyle/>
              <a:p>
                <a:pPr algn="l">
                  <a:lnSpc>
                    <a:spcPts val="2800"/>
                  </a:lnSpc>
                </a:pPr>
              </a:p>
            </p:txBody>
          </p:sp>
        </p:grpSp>
        <p:sp>
          <p:nvSpPr>
            <p:cNvPr name="TextBox 34" id="34"/>
            <p:cNvSpPr txBox="true"/>
            <p:nvPr/>
          </p:nvSpPr>
          <p:spPr>
            <a:xfrm rot="0">
              <a:off x="388169" y="186462"/>
              <a:ext cx="3834375" cy="3151444"/>
            </a:xfrm>
            <a:prstGeom prst="rect">
              <a:avLst/>
            </a:prstGeom>
          </p:spPr>
          <p:txBody>
            <a:bodyPr anchor="t" rtlCol="false" tIns="0" lIns="0" bIns="0" rIns="0">
              <a:spAutoFit/>
            </a:bodyPr>
            <a:lstStyle/>
            <a:p>
              <a:pPr algn="l">
                <a:lnSpc>
                  <a:spcPts val="3773"/>
                </a:lnSpc>
                <a:spcBef>
                  <a:spcPct val="0"/>
                </a:spcBef>
              </a:pPr>
              <a:r>
                <a:rPr lang="en-US" sz="2695">
                  <a:solidFill>
                    <a:srgbClr val="000000"/>
                  </a:solidFill>
                  <a:latin typeface="Poppins"/>
                  <a:ea typeface="Poppins"/>
                  <a:cs typeface="Poppins"/>
                  <a:sym typeface="Poppins"/>
                </a:rPr>
                <a:t>Semakin besar lead time, semakin tinggi kemungkinan pembatalan,</a:t>
              </a:r>
            </a:p>
          </p:txBody>
        </p:sp>
      </p:grpSp>
      <p:grpSp>
        <p:nvGrpSpPr>
          <p:cNvPr name="Group 35" id="35"/>
          <p:cNvGrpSpPr/>
          <p:nvPr/>
        </p:nvGrpSpPr>
        <p:grpSpPr>
          <a:xfrm rot="0">
            <a:off x="14404821" y="2517667"/>
            <a:ext cx="3018701" cy="2860037"/>
            <a:chOff x="0" y="0"/>
            <a:chExt cx="4024935" cy="3813383"/>
          </a:xfrm>
        </p:grpSpPr>
        <p:grpSp>
          <p:nvGrpSpPr>
            <p:cNvPr name="Group 36" id="36"/>
            <p:cNvGrpSpPr/>
            <p:nvPr/>
          </p:nvGrpSpPr>
          <p:grpSpPr>
            <a:xfrm rot="0">
              <a:off x="0" y="0"/>
              <a:ext cx="3699622" cy="3813383"/>
              <a:chOff x="0" y="0"/>
              <a:chExt cx="863548" cy="890102"/>
            </a:xfrm>
          </p:grpSpPr>
          <p:sp>
            <p:nvSpPr>
              <p:cNvPr name="Freeform 37" id="37"/>
              <p:cNvSpPr/>
              <p:nvPr/>
            </p:nvSpPr>
            <p:spPr>
              <a:xfrm flipH="false" flipV="false" rot="0">
                <a:off x="0" y="0"/>
                <a:ext cx="863548" cy="890102"/>
              </a:xfrm>
              <a:custGeom>
                <a:avLst/>
                <a:gdLst/>
                <a:ahLst/>
                <a:cxnLst/>
                <a:rect r="r" b="b" t="t" l="l"/>
                <a:pathLst>
                  <a:path h="890102" w="863548">
                    <a:moveTo>
                      <a:pt x="142298" y="0"/>
                    </a:moveTo>
                    <a:lnTo>
                      <a:pt x="721250" y="0"/>
                    </a:lnTo>
                    <a:cubicBezTo>
                      <a:pt x="799839" y="0"/>
                      <a:pt x="863548" y="63709"/>
                      <a:pt x="863548" y="142298"/>
                    </a:cubicBezTo>
                    <a:lnTo>
                      <a:pt x="863548" y="747804"/>
                    </a:lnTo>
                    <a:cubicBezTo>
                      <a:pt x="863548" y="826393"/>
                      <a:pt x="799839" y="890102"/>
                      <a:pt x="721250" y="890102"/>
                    </a:cubicBezTo>
                    <a:lnTo>
                      <a:pt x="142298" y="890102"/>
                    </a:lnTo>
                    <a:cubicBezTo>
                      <a:pt x="63709" y="890102"/>
                      <a:pt x="0" y="826393"/>
                      <a:pt x="0" y="747804"/>
                    </a:cubicBezTo>
                    <a:lnTo>
                      <a:pt x="0" y="142298"/>
                    </a:lnTo>
                    <a:cubicBezTo>
                      <a:pt x="0" y="63709"/>
                      <a:pt x="63709" y="0"/>
                      <a:pt x="142298" y="0"/>
                    </a:cubicBezTo>
                    <a:close/>
                  </a:path>
                </a:pathLst>
              </a:custGeom>
              <a:solidFill>
                <a:srgbClr val="FFFFFF"/>
              </a:solidFill>
              <a:ln cap="rnd">
                <a:noFill/>
                <a:prstDash val="solid"/>
                <a:round/>
              </a:ln>
            </p:spPr>
          </p:sp>
          <p:sp>
            <p:nvSpPr>
              <p:cNvPr name="TextBox 38" id="38"/>
              <p:cNvSpPr txBox="true"/>
              <p:nvPr/>
            </p:nvSpPr>
            <p:spPr>
              <a:xfrm>
                <a:off x="0" y="-66675"/>
                <a:ext cx="863548" cy="956777"/>
              </a:xfrm>
              <a:prstGeom prst="rect">
                <a:avLst/>
              </a:prstGeom>
            </p:spPr>
            <p:txBody>
              <a:bodyPr anchor="ctr" rtlCol="false" tIns="55618" lIns="55618" bIns="55618" rIns="55618"/>
              <a:lstStyle/>
              <a:p>
                <a:pPr algn="ctr">
                  <a:lnSpc>
                    <a:spcPts val="2800"/>
                  </a:lnSpc>
                </a:pPr>
              </a:p>
            </p:txBody>
          </p:sp>
        </p:grpSp>
        <p:sp>
          <p:nvSpPr>
            <p:cNvPr name="TextBox 39" id="39"/>
            <p:cNvSpPr txBox="true"/>
            <p:nvPr/>
          </p:nvSpPr>
          <p:spPr>
            <a:xfrm rot="0">
              <a:off x="389603" y="409627"/>
              <a:ext cx="3635332" cy="2991808"/>
            </a:xfrm>
            <a:prstGeom prst="rect">
              <a:avLst/>
            </a:prstGeom>
          </p:spPr>
          <p:txBody>
            <a:bodyPr anchor="t" rtlCol="false" tIns="0" lIns="0" bIns="0" rIns="0">
              <a:spAutoFit/>
            </a:bodyPr>
            <a:lstStyle/>
            <a:p>
              <a:pPr algn="l">
                <a:lnSpc>
                  <a:spcPts val="3577"/>
                </a:lnSpc>
                <a:spcBef>
                  <a:spcPct val="0"/>
                </a:spcBef>
              </a:pPr>
              <a:r>
                <a:rPr lang="en-US" sz="2555">
                  <a:solidFill>
                    <a:srgbClr val="000000"/>
                  </a:solidFill>
                  <a:latin typeface="Poppins"/>
                  <a:ea typeface="Poppins"/>
                  <a:cs typeface="Poppins"/>
                  <a:sym typeface="Poppins"/>
                </a:rPr>
                <a:t>cenderung bukan tamu berulang yang melakukan pembatalan</a:t>
              </a:r>
            </a:p>
          </p:txBody>
        </p:sp>
      </p:grpSp>
      <p:grpSp>
        <p:nvGrpSpPr>
          <p:cNvPr name="Group 40" id="40"/>
          <p:cNvGrpSpPr/>
          <p:nvPr/>
        </p:nvGrpSpPr>
        <p:grpSpPr>
          <a:xfrm rot="0">
            <a:off x="6125227" y="6134353"/>
            <a:ext cx="3514187" cy="3551696"/>
            <a:chOff x="0" y="0"/>
            <a:chExt cx="4685582" cy="4735594"/>
          </a:xfrm>
        </p:grpSpPr>
        <p:grpSp>
          <p:nvGrpSpPr>
            <p:cNvPr name="Group 41" id="41"/>
            <p:cNvGrpSpPr/>
            <p:nvPr/>
          </p:nvGrpSpPr>
          <p:grpSpPr>
            <a:xfrm rot="0">
              <a:off x="0" y="0"/>
              <a:ext cx="4241639" cy="4735594"/>
              <a:chOff x="0" y="0"/>
              <a:chExt cx="990064" cy="1105360"/>
            </a:xfrm>
          </p:grpSpPr>
          <p:sp>
            <p:nvSpPr>
              <p:cNvPr name="Freeform 42" id="42"/>
              <p:cNvSpPr/>
              <p:nvPr/>
            </p:nvSpPr>
            <p:spPr>
              <a:xfrm flipH="false" flipV="false" rot="0">
                <a:off x="0" y="0"/>
                <a:ext cx="990064" cy="1105360"/>
              </a:xfrm>
              <a:custGeom>
                <a:avLst/>
                <a:gdLst/>
                <a:ahLst/>
                <a:cxnLst/>
                <a:rect r="r" b="b" t="t" l="l"/>
                <a:pathLst>
                  <a:path h="1105360" w="990064">
                    <a:moveTo>
                      <a:pt x="124115" y="0"/>
                    </a:moveTo>
                    <a:lnTo>
                      <a:pt x="865949" y="0"/>
                    </a:lnTo>
                    <a:cubicBezTo>
                      <a:pt x="934495" y="0"/>
                      <a:pt x="990064" y="55568"/>
                      <a:pt x="990064" y="124115"/>
                    </a:cubicBezTo>
                    <a:lnTo>
                      <a:pt x="990064" y="981245"/>
                    </a:lnTo>
                    <a:cubicBezTo>
                      <a:pt x="990064" y="1049792"/>
                      <a:pt x="934495" y="1105360"/>
                      <a:pt x="865949" y="1105360"/>
                    </a:cubicBezTo>
                    <a:lnTo>
                      <a:pt x="124115" y="1105360"/>
                    </a:lnTo>
                    <a:cubicBezTo>
                      <a:pt x="55568" y="1105360"/>
                      <a:pt x="0" y="1049792"/>
                      <a:pt x="0" y="981245"/>
                    </a:cubicBezTo>
                    <a:lnTo>
                      <a:pt x="0" y="124115"/>
                    </a:lnTo>
                    <a:cubicBezTo>
                      <a:pt x="0" y="55568"/>
                      <a:pt x="55568" y="0"/>
                      <a:pt x="124115" y="0"/>
                    </a:cubicBezTo>
                    <a:close/>
                  </a:path>
                </a:pathLst>
              </a:custGeom>
              <a:solidFill>
                <a:srgbClr val="FFFFFF"/>
              </a:solidFill>
              <a:ln cap="rnd">
                <a:noFill/>
                <a:prstDash val="solid"/>
                <a:round/>
              </a:ln>
            </p:spPr>
          </p:sp>
          <p:sp>
            <p:nvSpPr>
              <p:cNvPr name="TextBox 43" id="43"/>
              <p:cNvSpPr txBox="true"/>
              <p:nvPr/>
            </p:nvSpPr>
            <p:spPr>
              <a:xfrm>
                <a:off x="0" y="-66675"/>
                <a:ext cx="990064" cy="1172035"/>
              </a:xfrm>
              <a:prstGeom prst="rect">
                <a:avLst/>
              </a:prstGeom>
            </p:spPr>
            <p:txBody>
              <a:bodyPr anchor="ctr" rtlCol="false" tIns="55618" lIns="55618" bIns="55618" rIns="55618"/>
              <a:lstStyle/>
              <a:p>
                <a:pPr algn="ctr">
                  <a:lnSpc>
                    <a:spcPts val="2800"/>
                  </a:lnSpc>
                </a:pPr>
              </a:p>
            </p:txBody>
          </p:sp>
        </p:grpSp>
        <p:sp>
          <p:nvSpPr>
            <p:cNvPr name="TextBox 44" id="44"/>
            <p:cNvSpPr txBox="true"/>
            <p:nvPr/>
          </p:nvSpPr>
          <p:spPr>
            <a:xfrm rot="0">
              <a:off x="248643" y="472013"/>
              <a:ext cx="4436939" cy="4020280"/>
            </a:xfrm>
            <a:prstGeom prst="rect">
              <a:avLst/>
            </a:prstGeom>
          </p:spPr>
          <p:txBody>
            <a:bodyPr anchor="t" rtlCol="false" tIns="0" lIns="0" bIns="0" rIns="0">
              <a:spAutoFit/>
            </a:bodyPr>
            <a:lstStyle/>
            <a:p>
              <a:pPr algn="l">
                <a:lnSpc>
                  <a:spcPts val="3427"/>
                </a:lnSpc>
                <a:spcBef>
                  <a:spcPct val="0"/>
                </a:spcBef>
              </a:pPr>
              <a:r>
                <a:rPr lang="en-US" sz="2448">
                  <a:solidFill>
                    <a:srgbClr val="000000"/>
                  </a:solidFill>
                  <a:latin typeface="Poppins"/>
                  <a:ea typeface="Poppins"/>
                  <a:cs typeface="Poppins"/>
                  <a:sym typeface="Poppins"/>
                </a:rPr>
                <a:t>Onl</a:t>
              </a:r>
              <a:r>
                <a:rPr lang="en-US" sz="2448">
                  <a:solidFill>
                    <a:srgbClr val="000000"/>
                  </a:solidFill>
                  <a:latin typeface="Poppins"/>
                  <a:ea typeface="Poppins"/>
                  <a:cs typeface="Poppins"/>
                  <a:sym typeface="Poppins"/>
                </a:rPr>
                <a:t>ine TA (Kode 2) adalah kategori terbanyak, artinya mayoritas tamu memesan melalui agen perjalanan online</a:t>
              </a:r>
            </a:p>
          </p:txBody>
        </p:sp>
      </p:grpSp>
      <p:grpSp>
        <p:nvGrpSpPr>
          <p:cNvPr name="Group 45" id="45"/>
          <p:cNvGrpSpPr/>
          <p:nvPr/>
        </p:nvGrpSpPr>
        <p:grpSpPr>
          <a:xfrm rot="0">
            <a:off x="14185746" y="6134353"/>
            <a:ext cx="3785117" cy="2943783"/>
            <a:chOff x="0" y="0"/>
            <a:chExt cx="5046822" cy="3925044"/>
          </a:xfrm>
        </p:grpSpPr>
        <p:grpSp>
          <p:nvGrpSpPr>
            <p:cNvPr name="Group 46" id="46"/>
            <p:cNvGrpSpPr/>
            <p:nvPr/>
          </p:nvGrpSpPr>
          <p:grpSpPr>
            <a:xfrm rot="0">
              <a:off x="0" y="0"/>
              <a:ext cx="4938082" cy="3925044"/>
              <a:chOff x="0" y="0"/>
              <a:chExt cx="1152624" cy="916165"/>
            </a:xfrm>
          </p:grpSpPr>
          <p:sp>
            <p:nvSpPr>
              <p:cNvPr name="Freeform 47" id="47"/>
              <p:cNvSpPr/>
              <p:nvPr/>
            </p:nvSpPr>
            <p:spPr>
              <a:xfrm flipH="false" flipV="false" rot="0">
                <a:off x="0" y="0"/>
                <a:ext cx="1152624" cy="916165"/>
              </a:xfrm>
              <a:custGeom>
                <a:avLst/>
                <a:gdLst/>
                <a:ahLst/>
                <a:cxnLst/>
                <a:rect r="r" b="b" t="t" l="l"/>
                <a:pathLst>
                  <a:path h="916165" w="1152624">
                    <a:moveTo>
                      <a:pt x="106610" y="0"/>
                    </a:moveTo>
                    <a:lnTo>
                      <a:pt x="1046014" y="0"/>
                    </a:lnTo>
                    <a:cubicBezTo>
                      <a:pt x="1074288" y="0"/>
                      <a:pt x="1101405" y="11232"/>
                      <a:pt x="1121399" y="31225"/>
                    </a:cubicBezTo>
                    <a:cubicBezTo>
                      <a:pt x="1141392" y="51219"/>
                      <a:pt x="1152624" y="78336"/>
                      <a:pt x="1152624" y="106610"/>
                    </a:cubicBezTo>
                    <a:lnTo>
                      <a:pt x="1152624" y="809555"/>
                    </a:lnTo>
                    <a:cubicBezTo>
                      <a:pt x="1152624" y="837830"/>
                      <a:pt x="1141392" y="864947"/>
                      <a:pt x="1121399" y="884940"/>
                    </a:cubicBezTo>
                    <a:cubicBezTo>
                      <a:pt x="1101405" y="904933"/>
                      <a:pt x="1074288" y="916165"/>
                      <a:pt x="1046014" y="916165"/>
                    </a:cubicBezTo>
                    <a:lnTo>
                      <a:pt x="106610" y="916165"/>
                    </a:lnTo>
                    <a:cubicBezTo>
                      <a:pt x="78336" y="916165"/>
                      <a:pt x="51219" y="904933"/>
                      <a:pt x="31225" y="884940"/>
                    </a:cubicBezTo>
                    <a:cubicBezTo>
                      <a:pt x="11232" y="864947"/>
                      <a:pt x="0" y="837830"/>
                      <a:pt x="0" y="809555"/>
                    </a:cubicBezTo>
                    <a:lnTo>
                      <a:pt x="0" y="106610"/>
                    </a:lnTo>
                    <a:cubicBezTo>
                      <a:pt x="0" y="78336"/>
                      <a:pt x="11232" y="51219"/>
                      <a:pt x="31225" y="31225"/>
                    </a:cubicBezTo>
                    <a:cubicBezTo>
                      <a:pt x="51219" y="11232"/>
                      <a:pt x="78336" y="0"/>
                      <a:pt x="106610" y="0"/>
                    </a:cubicBezTo>
                    <a:close/>
                  </a:path>
                </a:pathLst>
              </a:custGeom>
              <a:solidFill>
                <a:srgbClr val="FFFFFF"/>
              </a:solidFill>
              <a:ln cap="rnd">
                <a:noFill/>
                <a:prstDash val="solid"/>
                <a:round/>
              </a:ln>
            </p:spPr>
          </p:sp>
          <p:sp>
            <p:nvSpPr>
              <p:cNvPr name="TextBox 48" id="48"/>
              <p:cNvSpPr txBox="true"/>
              <p:nvPr/>
            </p:nvSpPr>
            <p:spPr>
              <a:xfrm>
                <a:off x="0" y="-66675"/>
                <a:ext cx="1152624" cy="982840"/>
              </a:xfrm>
              <a:prstGeom prst="rect">
                <a:avLst/>
              </a:prstGeom>
            </p:spPr>
            <p:txBody>
              <a:bodyPr anchor="ctr" rtlCol="false" tIns="55618" lIns="55618" bIns="55618" rIns="55618"/>
              <a:lstStyle/>
              <a:p>
                <a:pPr algn="ctr">
                  <a:lnSpc>
                    <a:spcPts val="2800"/>
                  </a:lnSpc>
                </a:pPr>
              </a:p>
            </p:txBody>
          </p:sp>
        </p:grpSp>
        <p:sp>
          <p:nvSpPr>
            <p:cNvPr name="TextBox 49" id="49"/>
            <p:cNvSpPr txBox="true"/>
            <p:nvPr/>
          </p:nvSpPr>
          <p:spPr>
            <a:xfrm rot="0">
              <a:off x="235029" y="195208"/>
              <a:ext cx="4811793" cy="3458428"/>
            </a:xfrm>
            <a:prstGeom prst="rect">
              <a:avLst/>
            </a:prstGeom>
          </p:spPr>
          <p:txBody>
            <a:bodyPr anchor="t" rtlCol="false" tIns="0" lIns="0" bIns="0" rIns="0">
              <a:spAutoFit/>
            </a:bodyPr>
            <a:lstStyle/>
            <a:p>
              <a:pPr algn="l">
                <a:lnSpc>
                  <a:spcPts val="3441"/>
                </a:lnSpc>
                <a:spcBef>
                  <a:spcPct val="0"/>
                </a:spcBef>
              </a:pPr>
              <a:r>
                <a:rPr lang="en-US" sz="2458">
                  <a:solidFill>
                    <a:srgbClr val="000000"/>
                  </a:solidFill>
                  <a:latin typeface="Poppins"/>
                  <a:ea typeface="Poppins"/>
                  <a:cs typeface="Poppins"/>
                  <a:sym typeface="Poppins"/>
                </a:rPr>
                <a:t>customer cenderung reservasi tanpa deposit, jadi dengan mudah membatalkan karena tidak ada kerugian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DAGspLIDqEE</dc:identifier>
  <dcterms:modified xsi:type="dcterms:W3CDTF">2011-08-01T06:04:30Z</dcterms:modified>
  <cp:revision>1</cp:revision>
  <dc:title>UAS DATSC KEL 4</dc:title>
</cp:coreProperties>
</file>